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69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1FFFA64-AD19-42C5-95EA-1515639C5C2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9292F-026D-47C4-82DF-C15C6E8E683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A3C530-25AC-42D2-B264-27E10BCD356E}" type="datetimeFigureOut">
              <a:rPr lang="en-US" smtClean="0"/>
              <a:t>1/31/2026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B491BE-366A-454A-9F9A-AD5E9EB194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373C8-8C05-44A8-9CDB-98E8166417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46BD62-42BB-4EEF-8232-32821A88EEF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7309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1190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.png"/><Relationship Id="rId7" Type="http://schemas.openxmlformats.org/officeDocument/2006/relationships/image" Target="../media/image147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7.png"/><Relationship Id="rId3" Type="http://schemas.openxmlformats.org/officeDocument/2006/relationships/image" Target="../media/image1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29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gif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9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2.png"/><Relationship Id="rId4" Type="http://schemas.openxmlformats.org/officeDocument/2006/relationships/image" Target="../media/image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1.png"/><Relationship Id="rId7" Type="http://schemas.openxmlformats.org/officeDocument/2006/relationships/image" Target="../media/image38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3" Type="http://schemas.openxmlformats.org/officeDocument/2006/relationships/image" Target="../media/image1.png"/><Relationship Id="rId21" Type="http://schemas.openxmlformats.org/officeDocument/2006/relationships/image" Target="../media/image93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08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5" Type="http://schemas.openxmlformats.org/officeDocument/2006/relationships/image" Target="../media/image121.gif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18" Type="http://schemas.openxmlformats.org/officeDocument/2006/relationships/image" Target="../media/image136.png"/><Relationship Id="rId3" Type="http://schemas.openxmlformats.org/officeDocument/2006/relationships/image" Target="../media/image1.png"/><Relationship Id="rId21" Type="http://schemas.openxmlformats.org/officeDocument/2006/relationships/image" Target="../media/image139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17" Type="http://schemas.openxmlformats.org/officeDocument/2006/relationships/image" Target="../media/image135.png"/><Relationship Id="rId25" Type="http://schemas.openxmlformats.org/officeDocument/2006/relationships/image" Target="../media/image143.gi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24" Type="http://schemas.openxmlformats.org/officeDocument/2006/relationships/image" Target="../media/image142.gif"/><Relationship Id="rId5" Type="http://schemas.openxmlformats.org/officeDocument/2006/relationships/image" Target="../media/image123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10" Type="http://schemas.openxmlformats.org/officeDocument/2006/relationships/image" Target="../media/image128.png"/><Relationship Id="rId19" Type="http://schemas.openxmlformats.org/officeDocument/2006/relationships/image" Target="../media/image137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4305300"/>
            <a:ext cx="10668000" cy="17907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62000" y="762000"/>
            <a:ext cx="10668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kern="0" spc="168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PRIVATE HIGHER SCHOOL OF ENGINEERING AND TECHNOLOGY</a:t>
            </a:r>
            <a:endParaRPr lang="en-US" sz="1050" dirty="0"/>
          </a:p>
        </p:txBody>
      </p:sp>
      <p:sp>
        <p:nvSpPr>
          <p:cNvPr id="5" name="Text 1"/>
          <p:cNvSpPr/>
          <p:nvPr/>
        </p:nvSpPr>
        <p:spPr>
          <a:xfrm>
            <a:off x="762000" y="1028700"/>
            <a:ext cx="359134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0D94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MAJOR: ELECTROMECHANICAL ENGINEERING</a:t>
            </a:r>
            <a:endParaRPr lang="en-US" sz="900" dirty="0"/>
          </a:p>
        </p:txBody>
      </p:sp>
      <p:sp>
        <p:nvSpPr>
          <p:cNvPr id="6" name="Text 2"/>
          <p:cNvSpPr/>
          <p:nvPr/>
        </p:nvSpPr>
        <p:spPr>
          <a:xfrm>
            <a:off x="3907185" y="1028700"/>
            <a:ext cx="59472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|</a:t>
            </a:r>
            <a:endParaRPr lang="en-US" sz="900" dirty="0"/>
          </a:p>
        </p:txBody>
      </p:sp>
      <p:sp>
        <p:nvSpPr>
          <p:cNvPr id="7" name="Text 3"/>
          <p:cNvSpPr/>
          <p:nvPr/>
        </p:nvSpPr>
        <p:spPr>
          <a:xfrm>
            <a:off x="4109145" y="1028700"/>
            <a:ext cx="2715875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0D94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SPECIALIZATION: MECHATRONICS</a:t>
            </a:r>
            <a:endParaRPr lang="en-US" sz="900" dirty="0"/>
          </a:p>
        </p:txBody>
      </p:sp>
      <p:sp>
        <p:nvSpPr>
          <p:cNvPr id="8" name="Text 4"/>
          <p:cNvSpPr/>
          <p:nvPr/>
        </p:nvSpPr>
        <p:spPr>
          <a:xfrm>
            <a:off x="762000" y="1600200"/>
            <a:ext cx="10668000" cy="1714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6750"/>
              </a:lnSpc>
              <a:buNone/>
            </a:pPr>
            <a:r>
              <a:rPr lang="en-US" sz="54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Medical
</a:t>
            </a:r>
            <a:r>
              <a:rPr lang="en-US" sz="5400" b="1" dirty="0">
                <a:solidFill>
                  <a:srgbClr val="14B8A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Monitoring System</a:t>
            </a:r>
            <a:endParaRPr lang="en-US" sz="5400" dirty="0"/>
          </a:p>
        </p:txBody>
      </p:sp>
      <p:sp>
        <p:nvSpPr>
          <p:cNvPr id="9" name="Text 5"/>
          <p:cNvSpPr/>
          <p:nvPr/>
        </p:nvSpPr>
        <p:spPr>
          <a:xfrm>
            <a:off x="762000" y="3543300"/>
            <a:ext cx="1066800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2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for </a:t>
            </a:r>
            <a:r>
              <a:rPr lang="en-US" sz="2250" b="1" i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Preventive</a:t>
            </a:r>
            <a:r>
              <a:rPr lang="en-US" sz="22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Patient Care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762000" y="4762500"/>
            <a:ext cx="51054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PREPARED BY</a:t>
            </a:r>
            <a:endParaRPr lang="en-US" sz="900" dirty="0"/>
          </a:p>
        </p:txBody>
      </p:sp>
      <p:sp>
        <p:nvSpPr>
          <p:cNvPr id="11" name="Text 7"/>
          <p:cNvSpPr/>
          <p:nvPr/>
        </p:nvSpPr>
        <p:spPr>
          <a:xfrm>
            <a:off x="762000" y="5067300"/>
            <a:ext cx="2400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Hani Khedhiri</a:t>
            </a:r>
            <a:endParaRPr lang="en-US" sz="1200" dirty="0"/>
          </a:p>
        </p:txBody>
      </p:sp>
      <p:sp>
        <p:nvSpPr>
          <p:cNvPr id="12" name="Text 8"/>
          <p:cNvSpPr/>
          <p:nvPr/>
        </p:nvSpPr>
        <p:spPr>
          <a:xfrm>
            <a:off x="3467100" y="5067300"/>
            <a:ext cx="2400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Omar Mejri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762000" y="5334000"/>
            <a:ext cx="2880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Ghassen Ben Salem</a:t>
            </a:r>
            <a:endParaRPr lang="en-US" sz="1200" dirty="0"/>
          </a:p>
        </p:txBody>
      </p:sp>
      <p:sp>
        <p:nvSpPr>
          <p:cNvPr id="14" name="Text 10"/>
          <p:cNvSpPr/>
          <p:nvPr/>
        </p:nvSpPr>
        <p:spPr>
          <a:xfrm>
            <a:off x="3467100" y="5334000"/>
            <a:ext cx="24003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Yahia Jbeli</a:t>
            </a:r>
            <a:endParaRPr lang="en-US" sz="1200" dirty="0"/>
          </a:p>
        </p:txBody>
      </p:sp>
      <p:sp>
        <p:nvSpPr>
          <p:cNvPr id="15" name="Text 11"/>
          <p:cNvSpPr/>
          <p:nvPr/>
        </p:nvSpPr>
        <p:spPr>
          <a:xfrm>
            <a:off x="762000" y="5600700"/>
            <a:ext cx="2880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Ala Eddine Chibouni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3467100" y="5600700"/>
            <a:ext cx="2880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Aymen Badereddine</a:t>
            </a:r>
            <a:endParaRPr lang="en-US" sz="1200" dirty="0"/>
          </a:p>
        </p:txBody>
      </p:sp>
      <p:sp>
        <p:nvSpPr>
          <p:cNvPr id="17" name="Text 13"/>
          <p:cNvSpPr/>
          <p:nvPr/>
        </p:nvSpPr>
        <p:spPr>
          <a:xfrm>
            <a:off x="762000" y="5867400"/>
            <a:ext cx="28803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Mahjoub Henchi</a:t>
            </a:r>
            <a:endParaRPr lang="en-US" sz="1200" dirty="0"/>
          </a:p>
        </p:txBody>
      </p:sp>
      <p:sp>
        <p:nvSpPr>
          <p:cNvPr id="18" name="Text 14"/>
          <p:cNvSpPr/>
          <p:nvPr/>
        </p:nvSpPr>
        <p:spPr>
          <a:xfrm>
            <a:off x="6324600" y="4953000"/>
            <a:ext cx="51054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 BY</a:t>
            </a:r>
            <a:endParaRPr lang="en-US" sz="900" dirty="0"/>
          </a:p>
        </p:txBody>
      </p:sp>
      <p:sp>
        <p:nvSpPr>
          <p:cNvPr id="19" name="Text 15"/>
          <p:cNvSpPr/>
          <p:nvPr/>
        </p:nvSpPr>
        <p:spPr>
          <a:xfrm>
            <a:off x="6324600" y="5143500"/>
            <a:ext cx="5105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0D948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Professor Imen Saidi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6324600" y="5638800"/>
            <a:ext cx="51054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 YEAR</a:t>
            </a:r>
            <a:endParaRPr lang="en-US" sz="900" dirty="0"/>
          </a:p>
        </p:txBody>
      </p:sp>
      <p:sp>
        <p:nvSpPr>
          <p:cNvPr id="21" name="Text 17"/>
          <p:cNvSpPr/>
          <p:nvPr/>
        </p:nvSpPr>
        <p:spPr>
          <a:xfrm>
            <a:off x="6324600" y="5829300"/>
            <a:ext cx="5105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350" kern="0" spc="-54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2025 — 2026</a:t>
            </a:r>
            <a:endParaRPr lang="en-US" sz="135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25ED15B5-6D96-45E1-B749-80667CDD6A9D}"/>
              </a:ext>
            </a:extLst>
          </p:cNvPr>
          <p:cNvSpPr/>
          <p:nvPr/>
        </p:nvSpPr>
        <p:spPr>
          <a:xfrm>
            <a:off x="10853856" y="276225"/>
            <a:ext cx="1152287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01 / 10</a:t>
            </a:r>
            <a:endParaRPr lang="en-US" sz="1050" dirty="0"/>
          </a:p>
        </p:txBody>
      </p:sp>
      <p:pic>
        <p:nvPicPr>
          <p:cNvPr id="24" name="Image 23" descr="Une image contenant texte, homme, dessin humoristique, Visage humain&#10;&#10;Le contenu généré par l’IA peut être incorrect.">
            <a:extLst>
              <a:ext uri="{FF2B5EF4-FFF2-40B4-BE49-F238E27FC236}">
                <a16:creationId xmlns:a16="http://schemas.microsoft.com/office/drawing/2014/main" id="{EF6B949E-C551-1528-69D6-EB130DE612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267" y="817967"/>
            <a:ext cx="5074733" cy="34492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514350"/>
            <a:ext cx="76200" cy="381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2144316"/>
            <a:ext cx="3352800" cy="2569369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2477691"/>
            <a:ext cx="285750" cy="285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2144316"/>
            <a:ext cx="3352800" cy="2569369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4400" y="2477691"/>
            <a:ext cx="323850" cy="2857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0" y="2144316"/>
            <a:ext cx="3352800" cy="2569369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0" y="2477691"/>
            <a:ext cx="361950" cy="2857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2000" y="5162550"/>
            <a:ext cx="10668000" cy="1219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91675" y="5467350"/>
            <a:ext cx="1838325" cy="6096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990600" y="476250"/>
            <a:ext cx="964709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kern="0" spc="-72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Descriptive Summary &amp; Future Impact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762000" y="1085850"/>
            <a:ext cx="8534400" cy="609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smart, modular ecosystem transforming reactive medical care into proactive, continuous health management.</a:t>
            </a:r>
            <a:endParaRPr lang="en-US" sz="1800" dirty="0"/>
          </a:p>
        </p:txBody>
      </p:sp>
      <p:sp>
        <p:nvSpPr>
          <p:cNvPr id="14" name="Text 2"/>
          <p:cNvSpPr/>
          <p:nvPr/>
        </p:nvSpPr>
        <p:spPr>
          <a:xfrm>
            <a:off x="1066800" y="2944416"/>
            <a:ext cx="32918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System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1066800" y="3325416"/>
            <a:ext cx="2743200" cy="108346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Integrates temperature, heart rate, and SpO2 sensors into a single, reliable platform. Its flexible architecture allows for seamless future sensor integration and scalability.</a:t>
            </a:r>
            <a:endParaRPr lang="en-US" sz="1050" dirty="0"/>
          </a:p>
        </p:txBody>
      </p:sp>
      <p:sp>
        <p:nvSpPr>
          <p:cNvPr id="16" name="Text 4"/>
          <p:cNvSpPr/>
          <p:nvPr/>
        </p:nvSpPr>
        <p:spPr>
          <a:xfrm>
            <a:off x="4724400" y="2944416"/>
            <a:ext cx="32918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Empowered Autonomy</a:t>
            </a:r>
            <a:endParaRPr lang="en-US" sz="1500" dirty="0"/>
          </a:p>
        </p:txBody>
      </p:sp>
      <p:sp>
        <p:nvSpPr>
          <p:cNvPr id="17" name="Text 5"/>
          <p:cNvSpPr/>
          <p:nvPr/>
        </p:nvSpPr>
        <p:spPr>
          <a:xfrm>
            <a:off x="4724400" y="3325416"/>
            <a:ext cx="2743200" cy="108346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Reduces hospital dependency by enabling secure, non-intrusive monitoring at home. Provides peace of mind for both patients and caregivers through real-time remote access.</a:t>
            </a:r>
            <a:endParaRPr lang="en-US" sz="1050" dirty="0"/>
          </a:p>
        </p:txBody>
      </p:sp>
      <p:sp>
        <p:nvSpPr>
          <p:cNvPr id="18" name="Text 6"/>
          <p:cNvSpPr/>
          <p:nvPr/>
        </p:nvSpPr>
        <p:spPr>
          <a:xfrm>
            <a:off x="8382000" y="2944416"/>
            <a:ext cx="32918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Smart-Home Health</a:t>
            </a:r>
            <a:endParaRPr lang="en-US" sz="1500" dirty="0"/>
          </a:p>
        </p:txBody>
      </p:sp>
      <p:sp>
        <p:nvSpPr>
          <p:cNvPr id="19" name="Text 7"/>
          <p:cNvSpPr/>
          <p:nvPr/>
        </p:nvSpPr>
        <p:spPr>
          <a:xfrm>
            <a:off x="8382000" y="3325416"/>
            <a:ext cx="2743200" cy="866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Advances the "Silver Economy" and digital medicine trends. Contributes to predictive healthcare by identifying early anomalies before they become critical.</a:t>
            </a:r>
            <a:endParaRPr lang="en-US" sz="1050" dirty="0"/>
          </a:p>
        </p:txBody>
      </p:sp>
      <p:sp>
        <p:nvSpPr>
          <p:cNvPr id="20" name="Text 8"/>
          <p:cNvSpPr/>
          <p:nvPr/>
        </p:nvSpPr>
        <p:spPr>
          <a:xfrm>
            <a:off x="762000" y="5848350"/>
            <a:ext cx="7991475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"Contributing to the development of smart home environments
</a:t>
            </a:r>
            <a:r>
              <a:rPr lang="en-US" sz="1350" b="1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focused on user safety and independence.</a:t>
            </a:r>
            <a:r>
              <a:rPr lang="en-US" sz="135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</a:t>
            </a:r>
            <a:endParaRPr lang="en-US" sz="1350" dirty="0"/>
          </a:p>
        </p:txBody>
      </p:sp>
      <p:sp>
        <p:nvSpPr>
          <p:cNvPr id="21" name="Text 9"/>
          <p:cNvSpPr/>
          <p:nvPr/>
        </p:nvSpPr>
        <p:spPr>
          <a:xfrm>
            <a:off x="8753475" y="6229350"/>
            <a:ext cx="321183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144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ACADEMIC PROJECT | 2025 - 2026</a:t>
            </a:r>
            <a:endParaRPr lang="en-US" sz="900" dirty="0"/>
          </a:p>
        </p:txBody>
      </p:sp>
      <p:sp>
        <p:nvSpPr>
          <p:cNvPr id="22" name="Text 2">
            <a:extLst>
              <a:ext uri="{FF2B5EF4-FFF2-40B4-BE49-F238E27FC236}">
                <a16:creationId xmlns:a16="http://schemas.microsoft.com/office/drawing/2014/main" id="{1817702A-3F7D-4BD9-A83D-DEFD650EF8E9}"/>
              </a:ext>
            </a:extLst>
          </p:cNvPr>
          <p:cNvSpPr/>
          <p:nvPr/>
        </p:nvSpPr>
        <p:spPr>
          <a:xfrm>
            <a:off x="10563463" y="1085850"/>
            <a:ext cx="1152287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10 / 10</a:t>
            </a:r>
            <a:endParaRPr lang="en-US" sz="10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609600"/>
            <a:ext cx="76200" cy="571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85900"/>
            <a:ext cx="6305550" cy="171211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3426619"/>
            <a:ext cx="370284" cy="457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205" y="3521869"/>
            <a:ext cx="219075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38575" y="3426619"/>
            <a:ext cx="365522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26086" y="3521869"/>
            <a:ext cx="19050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3750" y="1943100"/>
            <a:ext cx="4438650" cy="91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6150" y="2095500"/>
            <a:ext cx="609600" cy="609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58075" y="2228850"/>
            <a:ext cx="285750" cy="3429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3750" y="2971800"/>
            <a:ext cx="4438650" cy="914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6150" y="3124200"/>
            <a:ext cx="609600" cy="609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10462" y="3257550"/>
            <a:ext cx="180975" cy="3429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43750" y="4000500"/>
            <a:ext cx="4438650" cy="914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96150" y="4152900"/>
            <a:ext cx="609600" cy="609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19975" y="4286250"/>
            <a:ext cx="361950" cy="3429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600" y="5715000"/>
            <a:ext cx="10972800" cy="533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09600" y="5943600"/>
            <a:ext cx="2286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17950" y="5943600"/>
            <a:ext cx="285750" cy="3048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026301" y="5943600"/>
            <a:ext cx="285750" cy="3048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914400" y="666750"/>
            <a:ext cx="100012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Overview &amp; </a:t>
            </a:r>
            <a:r>
              <a:rPr lang="en-US" sz="3600" b="1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Technical Domain</a:t>
            </a:r>
            <a:endParaRPr lang="en-US" sz="3600" dirty="0"/>
          </a:p>
        </p:txBody>
      </p:sp>
      <p:sp>
        <p:nvSpPr>
          <p:cNvPr id="24" name="Text 1"/>
          <p:cNvSpPr/>
          <p:nvPr/>
        </p:nvSpPr>
        <p:spPr>
          <a:xfrm>
            <a:off x="838200" y="1714500"/>
            <a:ext cx="70180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Embedded Solutions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838200" y="2133600"/>
            <a:ext cx="5848350" cy="835819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94"/>
              </a:lnSpc>
              <a:buNone/>
            </a:pPr>
            <a:r>
              <a:rPr lang="en-US" sz="13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focuses on **intelligent embedded systems** for preventive healthcare monitoring using connected devices to enable continuous, automated monitoring in domestic environments.</a:t>
            </a:r>
            <a:endParaRPr lang="en-US" sz="1350" dirty="0"/>
          </a:p>
        </p:txBody>
      </p:sp>
      <p:sp>
        <p:nvSpPr>
          <p:cNvPr id="26" name="Text 3"/>
          <p:cNvSpPr/>
          <p:nvPr/>
        </p:nvSpPr>
        <p:spPr>
          <a:xfrm>
            <a:off x="1132284" y="3426619"/>
            <a:ext cx="306466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Smart Home Integration</a:t>
            </a:r>
            <a:endParaRPr lang="en-US" sz="1200" dirty="0"/>
          </a:p>
        </p:txBody>
      </p:sp>
      <p:sp>
        <p:nvSpPr>
          <p:cNvPr id="27" name="Text 4"/>
          <p:cNvSpPr/>
          <p:nvPr/>
        </p:nvSpPr>
        <p:spPr>
          <a:xfrm>
            <a:off x="1132284" y="3655219"/>
            <a:ext cx="255389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daily use without lifestyle disruption.</a:t>
            </a:r>
            <a:endParaRPr lang="en-US" sz="1050" dirty="0"/>
          </a:p>
        </p:txBody>
      </p:sp>
      <p:sp>
        <p:nvSpPr>
          <p:cNvPr id="28" name="Text 5"/>
          <p:cNvSpPr/>
          <p:nvPr/>
        </p:nvSpPr>
        <p:spPr>
          <a:xfrm>
            <a:off x="4356497" y="3426619"/>
            <a:ext cx="3070384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Embedded Processing</a:t>
            </a:r>
            <a:endParaRPr lang="en-US" sz="1200" dirty="0"/>
          </a:p>
        </p:txBody>
      </p:sp>
      <p:sp>
        <p:nvSpPr>
          <p:cNvPr id="29" name="Text 6"/>
          <p:cNvSpPr/>
          <p:nvPr/>
        </p:nvSpPr>
        <p:spPr>
          <a:xfrm>
            <a:off x="4356497" y="3655219"/>
            <a:ext cx="2558653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analysis via an intelligent processing unit.</a:t>
            </a:r>
            <a:endParaRPr lang="en-US" sz="1050" dirty="0"/>
          </a:p>
        </p:txBody>
      </p:sp>
      <p:sp>
        <p:nvSpPr>
          <p:cNvPr id="30" name="Text 7"/>
          <p:cNvSpPr/>
          <p:nvPr/>
        </p:nvSpPr>
        <p:spPr>
          <a:xfrm>
            <a:off x="7143750" y="1485900"/>
            <a:ext cx="4438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kern="0" spc="12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KEY BIOMETRIC FOCUS</a:t>
            </a:r>
            <a:endParaRPr lang="en-US" sz="1500" dirty="0"/>
          </a:p>
        </p:txBody>
      </p:sp>
      <p:sp>
        <p:nvSpPr>
          <p:cNvPr id="31" name="Text 8"/>
          <p:cNvSpPr/>
          <p:nvPr/>
        </p:nvSpPr>
        <p:spPr>
          <a:xfrm>
            <a:off x="8096250" y="2190750"/>
            <a:ext cx="120015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F8717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Cardiovascular</a:t>
            </a:r>
            <a:endParaRPr lang="en-US" sz="1050" dirty="0"/>
          </a:p>
        </p:txBody>
      </p:sp>
      <p:sp>
        <p:nvSpPr>
          <p:cNvPr id="32" name="Text 9"/>
          <p:cNvSpPr/>
          <p:nvPr/>
        </p:nvSpPr>
        <p:spPr>
          <a:xfrm>
            <a:off x="8096250" y="2381250"/>
            <a:ext cx="12001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Heart Rate</a:t>
            </a:r>
            <a:endParaRPr lang="en-US" sz="1500" dirty="0"/>
          </a:p>
        </p:txBody>
      </p:sp>
      <p:sp>
        <p:nvSpPr>
          <p:cNvPr id="33" name="Text 10"/>
          <p:cNvSpPr/>
          <p:nvPr/>
        </p:nvSpPr>
        <p:spPr>
          <a:xfrm>
            <a:off x="8096250" y="3219450"/>
            <a:ext cx="80010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60A5FA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Body Heat</a:t>
            </a:r>
            <a:endParaRPr lang="en-US" sz="1050" dirty="0"/>
          </a:p>
        </p:txBody>
      </p:sp>
      <p:sp>
        <p:nvSpPr>
          <p:cNvPr id="34" name="Text 11"/>
          <p:cNvSpPr/>
          <p:nvPr/>
        </p:nvSpPr>
        <p:spPr>
          <a:xfrm>
            <a:off x="8096250" y="3409950"/>
            <a:ext cx="1428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Temperature</a:t>
            </a:r>
            <a:endParaRPr lang="en-US" sz="1500" dirty="0"/>
          </a:p>
        </p:txBody>
      </p:sp>
      <p:sp>
        <p:nvSpPr>
          <p:cNvPr id="35" name="Text 12"/>
          <p:cNvSpPr/>
          <p:nvPr/>
        </p:nvSpPr>
        <p:spPr>
          <a:xfrm>
            <a:off x="8096250" y="4248150"/>
            <a:ext cx="91440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dirty="0">
                <a:solidFill>
                  <a:srgbClr val="14B8A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Respiratory</a:t>
            </a:r>
            <a:endParaRPr lang="en-US" sz="1050" dirty="0"/>
          </a:p>
        </p:txBody>
      </p:sp>
      <p:sp>
        <p:nvSpPr>
          <p:cNvPr id="36" name="Text 13"/>
          <p:cNvSpPr/>
          <p:nvPr/>
        </p:nvSpPr>
        <p:spPr>
          <a:xfrm>
            <a:off x="8096250" y="4438650"/>
            <a:ext cx="20688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Oxygen Saturation</a:t>
            </a:r>
            <a:endParaRPr lang="en-US" sz="1500" dirty="0"/>
          </a:p>
        </p:txBody>
      </p:sp>
      <p:sp>
        <p:nvSpPr>
          <p:cNvPr id="37" name="Text 14"/>
          <p:cNvSpPr/>
          <p:nvPr/>
        </p:nvSpPr>
        <p:spPr>
          <a:xfrm>
            <a:off x="990600" y="5981700"/>
            <a:ext cx="2411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Preventive &amp; Proactive Care</a:t>
            </a:r>
            <a:endParaRPr lang="en-US" sz="1200" dirty="0"/>
          </a:p>
        </p:txBody>
      </p:sp>
      <p:sp>
        <p:nvSpPr>
          <p:cNvPr id="38" name="Text 15"/>
          <p:cNvSpPr/>
          <p:nvPr/>
        </p:nvSpPr>
        <p:spPr>
          <a:xfrm>
            <a:off x="4756100" y="5981700"/>
            <a:ext cx="2068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Wireless Telemonitoring</a:t>
            </a:r>
            <a:endParaRPr lang="en-US" sz="1200" dirty="0"/>
          </a:p>
        </p:txBody>
      </p:sp>
      <p:sp>
        <p:nvSpPr>
          <p:cNvPr id="39" name="Text 16"/>
          <p:cNvSpPr/>
          <p:nvPr/>
        </p:nvSpPr>
        <p:spPr>
          <a:xfrm>
            <a:off x="8464451" y="5981700"/>
            <a:ext cx="21831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i="1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Reduced Hospital Burden</a:t>
            </a:r>
            <a:endParaRPr lang="en-US" sz="1200" dirty="0"/>
          </a:p>
        </p:txBody>
      </p:sp>
      <p:sp>
        <p:nvSpPr>
          <p:cNvPr id="40" name="Text 2">
            <a:extLst>
              <a:ext uri="{FF2B5EF4-FFF2-40B4-BE49-F238E27FC236}">
                <a16:creationId xmlns:a16="http://schemas.microsoft.com/office/drawing/2014/main" id="{49705FCD-1C95-481E-BB92-EE5A03E1DE1A}"/>
              </a:ext>
            </a:extLst>
          </p:cNvPr>
          <p:cNvSpPr/>
          <p:nvPr/>
        </p:nvSpPr>
        <p:spPr>
          <a:xfrm>
            <a:off x="10647581" y="314325"/>
            <a:ext cx="1152287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02 / 10</a:t>
            </a:r>
            <a:endParaRPr lang="en-US" sz="1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12268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14350"/>
            <a:ext cx="11049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847850"/>
            <a:ext cx="2628900" cy="647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1981200"/>
            <a:ext cx="190500" cy="190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4700" y="1847850"/>
            <a:ext cx="2628900" cy="647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9000" y="1981200"/>
            <a:ext cx="190500" cy="1905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500" y="2609850"/>
            <a:ext cx="2628900" cy="647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2743200"/>
            <a:ext cx="238125" cy="1905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14700" y="2609850"/>
            <a:ext cx="2628900" cy="6477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9000" y="2743200"/>
            <a:ext cx="171450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48400" y="741503"/>
            <a:ext cx="5372100" cy="97631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24600" y="794549"/>
            <a:ext cx="5295900" cy="6628467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0" y="19050"/>
            <a:ext cx="125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</a:t>
            </a:r>
            <a:endParaRPr lang="en-US" sz="1200" dirty="0"/>
          </a:p>
        </p:txBody>
      </p:sp>
      <p:sp>
        <p:nvSpPr>
          <p:cNvPr id="15" name="Text 1"/>
          <p:cNvSpPr/>
          <p:nvPr/>
        </p:nvSpPr>
        <p:spPr>
          <a:xfrm>
            <a:off x="800100" y="514350"/>
            <a:ext cx="108204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-54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ARCHITECTURE</a:t>
            </a:r>
            <a:endParaRPr lang="en-US" sz="2700" dirty="0"/>
          </a:p>
        </p:txBody>
      </p:sp>
      <p:sp>
        <p:nvSpPr>
          <p:cNvPr id="16" name="Text 2"/>
          <p:cNvSpPr/>
          <p:nvPr/>
        </p:nvSpPr>
        <p:spPr>
          <a:xfrm>
            <a:off x="800100" y="933450"/>
            <a:ext cx="10820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Components &amp; Integrated Ecosystem</a:t>
            </a:r>
            <a:endParaRPr lang="en-US" sz="1500" dirty="0"/>
          </a:p>
        </p:txBody>
      </p:sp>
      <p:sp>
        <p:nvSpPr>
          <p:cNvPr id="17" name="Text 3"/>
          <p:cNvSpPr/>
          <p:nvPr/>
        </p:nvSpPr>
        <p:spPr>
          <a:xfrm>
            <a:off x="571500" y="1428750"/>
            <a:ext cx="5372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kern="0" spc="108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HARDWARE &amp; SOFTWARE BLOCKS</a:t>
            </a:r>
            <a:endParaRPr lang="en-US" sz="1350" dirty="0"/>
          </a:p>
        </p:txBody>
      </p:sp>
      <p:sp>
        <p:nvSpPr>
          <p:cNvPr id="18" name="Text 4"/>
          <p:cNvSpPr/>
          <p:nvPr/>
        </p:nvSpPr>
        <p:spPr>
          <a:xfrm>
            <a:off x="952500" y="1962150"/>
            <a:ext cx="1657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Biometric Sensors</a:t>
            </a:r>
            <a:endParaRPr lang="en-US" sz="1200" dirty="0"/>
          </a:p>
        </p:txBody>
      </p:sp>
      <p:sp>
        <p:nvSpPr>
          <p:cNvPr id="19" name="Text 5"/>
          <p:cNvSpPr/>
          <p:nvPr/>
        </p:nvSpPr>
        <p:spPr>
          <a:xfrm>
            <a:off x="685800" y="2228850"/>
            <a:ext cx="28803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Heart Rate &amp; SpO₂ modules for vital signs.</a:t>
            </a:r>
            <a:endParaRPr lang="en-US" sz="900" dirty="0"/>
          </a:p>
        </p:txBody>
      </p:sp>
      <p:sp>
        <p:nvSpPr>
          <p:cNvPr id="20" name="Text 6"/>
          <p:cNvSpPr/>
          <p:nvPr/>
        </p:nvSpPr>
        <p:spPr>
          <a:xfrm>
            <a:off x="3695700" y="1962150"/>
            <a:ext cx="14173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Unit</a:t>
            </a:r>
            <a:endParaRPr lang="en-US" sz="1200" dirty="0"/>
          </a:p>
        </p:txBody>
      </p:sp>
      <p:sp>
        <p:nvSpPr>
          <p:cNvPr id="21" name="Text 7"/>
          <p:cNvSpPr/>
          <p:nvPr/>
        </p:nvSpPr>
        <p:spPr>
          <a:xfrm>
            <a:off x="3429000" y="2228850"/>
            <a:ext cx="28803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"brain" for data analysis.</a:t>
            </a:r>
            <a:endParaRPr lang="en-US" sz="900" dirty="0"/>
          </a:p>
        </p:txBody>
      </p:sp>
      <p:sp>
        <p:nvSpPr>
          <p:cNvPr id="22" name="Text 8"/>
          <p:cNvSpPr/>
          <p:nvPr/>
        </p:nvSpPr>
        <p:spPr>
          <a:xfrm>
            <a:off x="1000125" y="2724150"/>
            <a:ext cx="13487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Display Screen</a:t>
            </a:r>
            <a:endParaRPr lang="en-US" sz="1200" dirty="0"/>
          </a:p>
        </p:txBody>
      </p:sp>
      <p:sp>
        <p:nvSpPr>
          <p:cNvPr id="23" name="Text 9"/>
          <p:cNvSpPr/>
          <p:nvPr/>
        </p:nvSpPr>
        <p:spPr>
          <a:xfrm>
            <a:off x="685800" y="2990850"/>
            <a:ext cx="28803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visualization of metrics.</a:t>
            </a:r>
            <a:endParaRPr lang="en-US" sz="900" dirty="0"/>
          </a:p>
        </p:txBody>
      </p:sp>
      <p:sp>
        <p:nvSpPr>
          <p:cNvPr id="24" name="Text 10"/>
          <p:cNvSpPr/>
          <p:nvPr/>
        </p:nvSpPr>
        <p:spPr>
          <a:xfrm>
            <a:off x="3676650" y="2724150"/>
            <a:ext cx="1268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Audible Alarm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3429000" y="2990850"/>
            <a:ext cx="28803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Alerts for critical thresholds.</a:t>
            </a:r>
            <a:endParaRPr lang="en-US" sz="900" dirty="0"/>
          </a:p>
        </p:txBody>
      </p:sp>
      <p:sp>
        <p:nvSpPr>
          <p:cNvPr id="26" name="Text 12"/>
          <p:cNvSpPr/>
          <p:nvPr/>
        </p:nvSpPr>
        <p:spPr>
          <a:xfrm>
            <a:off x="6248400" y="224530"/>
            <a:ext cx="53721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kern="0" spc="108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 FLOW DIAGRAM</a:t>
            </a:r>
            <a:endParaRPr lang="en-US" sz="1350" dirty="0"/>
          </a:p>
        </p:txBody>
      </p:sp>
      <p:sp>
        <p:nvSpPr>
          <p:cNvPr id="27" name="Text 13"/>
          <p:cNvSpPr/>
          <p:nvPr/>
        </p:nvSpPr>
        <p:spPr>
          <a:xfrm>
            <a:off x="5173980" y="11610975"/>
            <a:ext cx="644652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Global project flow from sensor acquisition to remote transmission.</a:t>
            </a:r>
            <a:endParaRPr lang="en-US" sz="900" dirty="0"/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0D9A13B6-4F0B-46EB-B72D-F543351BD183}"/>
              </a:ext>
            </a:extLst>
          </p:cNvPr>
          <p:cNvSpPr/>
          <p:nvPr/>
        </p:nvSpPr>
        <p:spPr>
          <a:xfrm>
            <a:off x="10563463" y="333375"/>
            <a:ext cx="1152287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03 / 10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562100"/>
            <a:ext cx="2647950" cy="403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6375" y="1790700"/>
            <a:ext cx="609600" cy="609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6875" y="1943100"/>
            <a:ext cx="22860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0" y="1562100"/>
            <a:ext cx="2647950" cy="4038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2925" y="1790700"/>
            <a:ext cx="609600" cy="6096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3425" y="1943100"/>
            <a:ext cx="2286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562100"/>
            <a:ext cx="2647950" cy="403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9475" y="1790700"/>
            <a:ext cx="609600" cy="6096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1400" y="1943100"/>
            <a:ext cx="28575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3238" y="4310063"/>
            <a:ext cx="409575" cy="219075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39012" y="4310063"/>
            <a:ext cx="276225" cy="21907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1438" y="4310063"/>
            <a:ext cx="523875" cy="219075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850" y="1562100"/>
            <a:ext cx="2647950" cy="403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06025" y="1790700"/>
            <a:ext cx="609600" cy="6096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10813" y="1943100"/>
            <a:ext cx="200025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663113" y="3810000"/>
            <a:ext cx="76200" cy="76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63113" y="4114800"/>
            <a:ext cx="76200" cy="762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663113" y="4419600"/>
            <a:ext cx="76200" cy="76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57200" y="5905500"/>
            <a:ext cx="11277600" cy="4953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087100" y="6096000"/>
            <a:ext cx="114300" cy="1143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277600" y="6096000"/>
            <a:ext cx="114300" cy="1143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68100" y="6096000"/>
            <a:ext cx="114300" cy="114300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457200" y="457200"/>
            <a:ext cx="11277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kern="0" spc="-54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CORE FUNCTIONAL </a:t>
            </a:r>
            <a:r>
              <a:rPr lang="en-US" sz="2700" b="1" kern="0" spc="-54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BLOCKS</a:t>
            </a:r>
            <a:endParaRPr lang="en-US" sz="2700" dirty="0"/>
          </a:p>
        </p:txBody>
      </p:sp>
      <p:sp>
        <p:nvSpPr>
          <p:cNvPr id="28" name="Text 1"/>
          <p:cNvSpPr/>
          <p:nvPr/>
        </p:nvSpPr>
        <p:spPr>
          <a:xfrm>
            <a:off x="457200" y="914400"/>
            <a:ext cx="135331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 intelligent modular architecture designed for high scalability and real-time reliability.</a:t>
            </a:r>
            <a:endParaRPr lang="en-US" sz="1500" dirty="0"/>
          </a:p>
        </p:txBody>
      </p:sp>
      <p:sp>
        <p:nvSpPr>
          <p:cNvPr id="29" name="Text 2"/>
          <p:cNvSpPr/>
          <p:nvPr/>
        </p:nvSpPr>
        <p:spPr>
          <a:xfrm>
            <a:off x="821055" y="2552700"/>
            <a:ext cx="1920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Acquisition Block</a:t>
            </a:r>
            <a:endParaRPr lang="en-US" sz="1500" dirty="0"/>
          </a:p>
        </p:txBody>
      </p:sp>
      <p:sp>
        <p:nvSpPr>
          <p:cNvPr id="30" name="Text 3"/>
          <p:cNvSpPr/>
          <p:nvPr/>
        </p:nvSpPr>
        <p:spPr>
          <a:xfrm>
            <a:off x="685800" y="4000500"/>
            <a:ext cx="2190750" cy="6500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706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Collects real-time biometric data: heart rate, temperature, and SpO2 via embedded sensors.</a:t>
            </a:r>
            <a:endParaRPr lang="en-US" sz="1050" dirty="0"/>
          </a:p>
        </p:txBody>
      </p:sp>
      <p:sp>
        <p:nvSpPr>
          <p:cNvPr id="31" name="Text 4"/>
          <p:cNvSpPr/>
          <p:nvPr/>
        </p:nvSpPr>
        <p:spPr>
          <a:xfrm>
            <a:off x="3697605" y="2552700"/>
            <a:ext cx="19202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 Block</a:t>
            </a:r>
            <a:endParaRPr lang="en-US" sz="1500" dirty="0"/>
          </a:p>
        </p:txBody>
      </p:sp>
      <p:sp>
        <p:nvSpPr>
          <p:cNvPr id="32" name="Text 5"/>
          <p:cNvSpPr/>
          <p:nvPr/>
        </p:nvSpPr>
        <p:spPr>
          <a:xfrm>
            <a:off x="3605213" y="3638550"/>
            <a:ext cx="2480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analysis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3605213" y="3905250"/>
            <a:ext cx="2480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Anomaly detection</a:t>
            </a:r>
            <a:endParaRPr lang="en-US" sz="1050" dirty="0"/>
          </a:p>
        </p:txBody>
      </p:sp>
      <p:sp>
        <p:nvSpPr>
          <p:cNvPr id="34" name="Text 7"/>
          <p:cNvSpPr/>
          <p:nvPr/>
        </p:nvSpPr>
        <p:spPr>
          <a:xfrm>
            <a:off x="3605213" y="4171950"/>
            <a:ext cx="24803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 threshold comparison</a:t>
            </a:r>
            <a:endParaRPr lang="en-US" sz="1050" dirty="0"/>
          </a:p>
        </p:txBody>
      </p:sp>
      <p:sp>
        <p:nvSpPr>
          <p:cNvPr id="35" name="Text 8"/>
          <p:cNvSpPr/>
          <p:nvPr/>
        </p:nvSpPr>
        <p:spPr>
          <a:xfrm>
            <a:off x="3571875" y="5219700"/>
            <a:ext cx="21717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b="1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INTELLIGENT PROCESSING UNIT</a:t>
            </a:r>
            <a:endParaRPr lang="en-US" sz="900" dirty="0"/>
          </a:p>
        </p:txBody>
      </p:sp>
      <p:sp>
        <p:nvSpPr>
          <p:cNvPr id="36" name="Text 9"/>
          <p:cNvSpPr/>
          <p:nvPr/>
        </p:nvSpPr>
        <p:spPr>
          <a:xfrm>
            <a:off x="6665595" y="2552700"/>
            <a:ext cx="173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Communication</a:t>
            </a:r>
            <a:endParaRPr lang="en-US" sz="1500" dirty="0"/>
          </a:p>
        </p:txBody>
      </p:sp>
      <p:sp>
        <p:nvSpPr>
          <p:cNvPr id="37" name="Text 10"/>
          <p:cNvSpPr/>
          <p:nvPr/>
        </p:nvSpPr>
        <p:spPr>
          <a:xfrm>
            <a:off x="6438900" y="3776662"/>
            <a:ext cx="21907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transmission to remote platforms.</a:t>
            </a:r>
            <a:endParaRPr lang="en-US" sz="1050" dirty="0"/>
          </a:p>
        </p:txBody>
      </p:sp>
      <p:sp>
        <p:nvSpPr>
          <p:cNvPr id="38" name="Text 11"/>
          <p:cNvSpPr/>
          <p:nvPr/>
        </p:nvSpPr>
        <p:spPr>
          <a:xfrm>
            <a:off x="6812280" y="4310063"/>
            <a:ext cx="49149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WI-FI</a:t>
            </a:r>
            <a:endParaRPr lang="en-US" sz="750" dirty="0"/>
          </a:p>
        </p:txBody>
      </p:sp>
      <p:sp>
        <p:nvSpPr>
          <p:cNvPr id="39" name="Text 12"/>
          <p:cNvSpPr/>
          <p:nvPr/>
        </p:nvSpPr>
        <p:spPr>
          <a:xfrm>
            <a:off x="7339012" y="4310063"/>
            <a:ext cx="276225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BT</a:t>
            </a:r>
            <a:endParaRPr lang="en-US" sz="750" dirty="0"/>
          </a:p>
        </p:txBody>
      </p:sp>
      <p:sp>
        <p:nvSpPr>
          <p:cNvPr id="40" name="Text 13"/>
          <p:cNvSpPr/>
          <p:nvPr/>
        </p:nvSpPr>
        <p:spPr>
          <a:xfrm>
            <a:off x="7639050" y="4310063"/>
            <a:ext cx="62865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b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MOBILE</a:t>
            </a:r>
            <a:endParaRPr lang="en-US" sz="750" dirty="0"/>
          </a:p>
        </p:txBody>
      </p:sp>
      <p:sp>
        <p:nvSpPr>
          <p:cNvPr id="41" name="Text 14"/>
          <p:cNvSpPr/>
          <p:nvPr/>
        </p:nvSpPr>
        <p:spPr>
          <a:xfrm>
            <a:off x="9599295" y="2552700"/>
            <a:ext cx="16230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Alert &amp; Display</a:t>
            </a:r>
            <a:endParaRPr lang="en-US" sz="1500" dirty="0"/>
          </a:p>
        </p:txBody>
      </p:sp>
      <p:sp>
        <p:nvSpPr>
          <p:cNvPr id="42" name="Text 15"/>
          <p:cNvSpPr/>
          <p:nvPr/>
        </p:nvSpPr>
        <p:spPr>
          <a:xfrm>
            <a:off x="9815513" y="3752850"/>
            <a:ext cx="157734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Audible Alarms</a:t>
            </a:r>
            <a:endParaRPr lang="en-US" sz="1050" dirty="0"/>
          </a:p>
        </p:txBody>
      </p:sp>
      <p:sp>
        <p:nvSpPr>
          <p:cNvPr id="43" name="Text 16"/>
          <p:cNvSpPr/>
          <p:nvPr/>
        </p:nvSpPr>
        <p:spPr>
          <a:xfrm>
            <a:off x="9815513" y="4057650"/>
            <a:ext cx="16116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 Screen Display</a:t>
            </a:r>
            <a:endParaRPr lang="en-US" sz="1050" dirty="0"/>
          </a:p>
        </p:txBody>
      </p:sp>
      <p:sp>
        <p:nvSpPr>
          <p:cNvPr id="44" name="Text 17"/>
          <p:cNvSpPr/>
          <p:nvPr/>
        </p:nvSpPr>
        <p:spPr>
          <a:xfrm>
            <a:off x="9815513" y="4362450"/>
            <a:ext cx="14173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App Alerts</a:t>
            </a:r>
            <a:endParaRPr lang="en-US" sz="1050" dirty="0"/>
          </a:p>
        </p:txBody>
      </p:sp>
      <p:sp>
        <p:nvSpPr>
          <p:cNvPr id="45" name="Text 18"/>
          <p:cNvSpPr/>
          <p:nvPr/>
        </p:nvSpPr>
        <p:spPr>
          <a:xfrm>
            <a:off x="609600" y="6057900"/>
            <a:ext cx="16802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BENEFIT:</a:t>
            </a:r>
            <a:endParaRPr lang="en-US" sz="1050" dirty="0"/>
          </a:p>
        </p:txBody>
      </p:sp>
      <p:sp>
        <p:nvSpPr>
          <p:cNvPr id="46" name="Text 19"/>
          <p:cNvSpPr/>
          <p:nvPr/>
        </p:nvSpPr>
        <p:spPr>
          <a:xfrm>
            <a:off x="2162175" y="6057900"/>
            <a:ext cx="6697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approach allows easy addition of new features without affecting existing functions.</a:t>
            </a:r>
            <a:endParaRPr lang="en-US" sz="1050" dirty="0"/>
          </a:p>
        </p:txBody>
      </p:sp>
      <p:sp>
        <p:nvSpPr>
          <p:cNvPr id="47" name="Text 2">
            <a:extLst>
              <a:ext uri="{FF2B5EF4-FFF2-40B4-BE49-F238E27FC236}">
                <a16:creationId xmlns:a16="http://schemas.microsoft.com/office/drawing/2014/main" id="{91381FDD-B134-4A33-B3D8-32FCA8E20620}"/>
              </a:ext>
            </a:extLst>
          </p:cNvPr>
          <p:cNvSpPr/>
          <p:nvPr/>
        </p:nvSpPr>
        <p:spPr>
          <a:xfrm>
            <a:off x="10758606" y="357730"/>
            <a:ext cx="1152287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04 / 10</a:t>
            </a:r>
            <a:endParaRPr lang="en-US" sz="1050" dirty="0"/>
          </a:p>
        </p:txBody>
      </p:sp>
      <p:pic>
        <p:nvPicPr>
          <p:cNvPr id="49" name="Image 48" descr="Une image contenant Graphique, cœur, symbole, logo&#10;&#10;Le contenu généré par l’IA peut être incorrect.">
            <a:extLst>
              <a:ext uri="{FF2B5EF4-FFF2-40B4-BE49-F238E27FC236}">
                <a16:creationId xmlns:a16="http://schemas.microsoft.com/office/drawing/2014/main" id="{8BA56A94-F9FF-2BE3-0FBA-CB045962F73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285875" y="2933700"/>
            <a:ext cx="990600" cy="990600"/>
          </a:xfrm>
          <a:prstGeom prst="rect">
            <a:avLst/>
          </a:prstGeom>
        </p:spPr>
      </p:pic>
      <p:pic>
        <p:nvPicPr>
          <p:cNvPr id="48" name="Image 47" descr="Une image contenant Appareils électroniques, Composant électronique, circuit, Composant de circuit&#10;&#10;Le contenu généré par l’IA peut être incorrect.">
            <a:extLst>
              <a:ext uri="{FF2B5EF4-FFF2-40B4-BE49-F238E27FC236}">
                <a16:creationId xmlns:a16="http://schemas.microsoft.com/office/drawing/2014/main" id="{0A571825-9827-5300-EF30-5A868C1756C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42565" y="1713093"/>
            <a:ext cx="871422" cy="723991"/>
          </a:xfrm>
          <a:prstGeom prst="rect">
            <a:avLst/>
          </a:prstGeom>
        </p:spPr>
      </p:pic>
      <p:pic>
        <p:nvPicPr>
          <p:cNvPr id="51" name="Image 50" descr="Une image contenant Appareils électroniques, Ingénierie électronique, Composant de circuit, Composant électronique&#10;&#10;Le contenu généré par l’IA peut être incorrect.">
            <a:extLst>
              <a:ext uri="{FF2B5EF4-FFF2-40B4-BE49-F238E27FC236}">
                <a16:creationId xmlns:a16="http://schemas.microsoft.com/office/drawing/2014/main" id="{B9AD9F92-E21F-7D42-FBC2-426AADFA424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034296" y="1682356"/>
            <a:ext cx="1097280" cy="939272"/>
          </a:xfrm>
          <a:prstGeom prst="rect">
            <a:avLst/>
          </a:prstGeom>
        </p:spPr>
      </p:pic>
      <p:pic>
        <p:nvPicPr>
          <p:cNvPr id="53" name="Image 52" descr="Une image contenant Appareils électroniques, Composant électronique, Composant de circuit, Ingénierie électronique&#10;&#10;Le contenu généré par l’IA peut être incorrect.">
            <a:extLst>
              <a:ext uri="{FF2B5EF4-FFF2-40B4-BE49-F238E27FC236}">
                <a16:creationId xmlns:a16="http://schemas.microsoft.com/office/drawing/2014/main" id="{21C3A8CF-BAFE-E0DC-2E8F-93F492EC9B8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625062" y="1586835"/>
            <a:ext cx="843287" cy="807780"/>
          </a:xfrm>
          <a:prstGeom prst="rect">
            <a:avLst/>
          </a:prstGeom>
        </p:spPr>
      </p:pic>
      <p:pic>
        <p:nvPicPr>
          <p:cNvPr id="1026" name="Picture 2" descr="MQTT protocol description / Main / smart-MAIC support">
            <a:extLst>
              <a:ext uri="{FF2B5EF4-FFF2-40B4-BE49-F238E27FC236}">
                <a16:creationId xmlns:a16="http://schemas.microsoft.com/office/drawing/2014/main" id="{EEA9A8B8-A8BF-6D26-8A10-5D83452BF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5878" y="1671859"/>
            <a:ext cx="1099915" cy="76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ode-RED - Wikipedia">
            <a:extLst>
              <a:ext uri="{FF2B5EF4-FFF2-40B4-BE49-F238E27FC236}">
                <a16:creationId xmlns:a16="http://schemas.microsoft.com/office/drawing/2014/main" id="{BF87DF5A-A65E-AD07-6AA2-77812517B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632" y="1682356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Image 54" descr="Une image contenant Appareils électroniques, Ingénierie électronique, Composant de circuit, Composant électronique&#10;&#10;Le contenu généré par l’IA peut être incorrect.">
            <a:extLst>
              <a:ext uri="{FF2B5EF4-FFF2-40B4-BE49-F238E27FC236}">
                <a16:creationId xmlns:a16="http://schemas.microsoft.com/office/drawing/2014/main" id="{4CAB7AD9-1159-B9C0-4AC7-22E7CD17A33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0756943" y="1562100"/>
            <a:ext cx="774613" cy="790864"/>
          </a:xfrm>
          <a:prstGeom prst="rect">
            <a:avLst/>
          </a:prstGeom>
        </p:spPr>
      </p:pic>
      <p:pic>
        <p:nvPicPr>
          <p:cNvPr id="57" name="Image 56" descr="Une image contenant Appareils électroniques, Composant de circuit, Composant de circuit passif, Composant électronique&#10;&#10;Le contenu généré par l’IA peut être incorrect.">
            <a:extLst>
              <a:ext uri="{FF2B5EF4-FFF2-40B4-BE49-F238E27FC236}">
                <a16:creationId xmlns:a16="http://schemas.microsoft.com/office/drawing/2014/main" id="{66A1F957-26B3-CF67-DFEE-DCC7A3C246C3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9575327" y="2916515"/>
            <a:ext cx="1592049" cy="6744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381000"/>
            <a:ext cx="10858500" cy="8382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1447800"/>
            <a:ext cx="2600325" cy="1752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5463" y="1600200"/>
            <a:ext cx="34290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612" y="201930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19475" y="1447800"/>
            <a:ext cx="2600325" cy="1752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8188" y="1600200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6763" y="2019300"/>
            <a:ext cx="28575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1447800"/>
            <a:ext cx="2600325" cy="1752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0913" y="1600200"/>
            <a:ext cx="342900" cy="3429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2350" y="2019300"/>
            <a:ext cx="20002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24925" y="1447800"/>
            <a:ext cx="2600325" cy="17526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3638" y="1600200"/>
            <a:ext cx="342900" cy="3429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82213" y="2019300"/>
            <a:ext cx="28575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750" y="3857625"/>
            <a:ext cx="4346525" cy="21907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5350" y="4124325"/>
            <a:ext cx="190500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350" y="5391150"/>
            <a:ext cx="13335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350" y="5657850"/>
            <a:ext cx="13335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35638" y="3714750"/>
            <a:ext cx="3771900" cy="24765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49938" y="4019550"/>
            <a:ext cx="3543300" cy="18288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895350" y="381000"/>
            <a:ext cx="10629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kern="0" spc="-72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SYSTEM OPERATION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895350" y="914400"/>
            <a:ext cx="127558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Operational Workflow and Data Management</a:t>
            </a:r>
            <a:endParaRPr lang="en-US" sz="1800" dirty="0"/>
          </a:p>
        </p:txBody>
      </p:sp>
      <p:sp>
        <p:nvSpPr>
          <p:cNvPr id="24" name="Text 2"/>
          <p:cNvSpPr/>
          <p:nvPr/>
        </p:nvSpPr>
        <p:spPr>
          <a:xfrm>
            <a:off x="1761173" y="1600200"/>
            <a:ext cx="411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</a:t>
            </a:r>
            <a:endParaRPr lang="en-US" sz="1500" dirty="0"/>
          </a:p>
        </p:txBody>
      </p:sp>
      <p:sp>
        <p:nvSpPr>
          <p:cNvPr id="25" name="Text 3"/>
          <p:cNvSpPr/>
          <p:nvPr/>
        </p:nvSpPr>
        <p:spPr>
          <a:xfrm>
            <a:off x="1463992" y="2400300"/>
            <a:ext cx="1005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Acquisition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641033" y="2667000"/>
            <a:ext cx="26517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Real-time data capture via sensors.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4513898" y="1600200"/>
            <a:ext cx="411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4216718" y="2400300"/>
            <a:ext cx="1005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Processing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3571875" y="2667000"/>
            <a:ext cx="22955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Comparison against medical thresholds.</a:t>
            </a:r>
            <a:endParaRPr lang="en-US" sz="1050" dirty="0"/>
          </a:p>
        </p:txBody>
      </p:sp>
      <p:sp>
        <p:nvSpPr>
          <p:cNvPr id="30" name="Text 8"/>
          <p:cNvSpPr/>
          <p:nvPr/>
        </p:nvSpPr>
        <p:spPr>
          <a:xfrm>
            <a:off x="7266622" y="1600200"/>
            <a:ext cx="411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3</a:t>
            </a:r>
            <a:endParaRPr lang="en-US" sz="1500" dirty="0"/>
          </a:p>
        </p:txBody>
      </p:sp>
      <p:sp>
        <p:nvSpPr>
          <p:cNvPr id="31" name="Text 9"/>
          <p:cNvSpPr/>
          <p:nvPr/>
        </p:nvSpPr>
        <p:spPr>
          <a:xfrm>
            <a:off x="6992303" y="2400300"/>
            <a:ext cx="9601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 Alert</a:t>
            </a:r>
            <a:endParaRPr lang="en-US" sz="1200" dirty="0"/>
          </a:p>
        </p:txBody>
      </p:sp>
      <p:sp>
        <p:nvSpPr>
          <p:cNvPr id="32" name="Text 10"/>
          <p:cNvSpPr/>
          <p:nvPr/>
        </p:nvSpPr>
        <p:spPr>
          <a:xfrm>
            <a:off x="6129338" y="2667000"/>
            <a:ext cx="26860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alarms for critical values.</a:t>
            </a:r>
            <a:endParaRPr lang="en-US" sz="1050" dirty="0"/>
          </a:p>
        </p:txBody>
      </p:sp>
      <p:sp>
        <p:nvSpPr>
          <p:cNvPr id="33" name="Text 11"/>
          <p:cNvSpPr/>
          <p:nvPr/>
        </p:nvSpPr>
        <p:spPr>
          <a:xfrm>
            <a:off x="10019348" y="1600200"/>
            <a:ext cx="41148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4</a:t>
            </a:r>
            <a:endParaRPr lang="en-US" sz="1500" dirty="0"/>
          </a:p>
        </p:txBody>
      </p:sp>
      <p:sp>
        <p:nvSpPr>
          <p:cNvPr id="34" name="Text 12"/>
          <p:cNvSpPr/>
          <p:nvPr/>
        </p:nvSpPr>
        <p:spPr>
          <a:xfrm>
            <a:off x="9619298" y="2400300"/>
            <a:ext cx="12115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Transmission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9077325" y="2667000"/>
            <a:ext cx="22955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 data transfer to remote platforms.</a:t>
            </a:r>
            <a:endParaRPr lang="en-US" sz="1050" dirty="0"/>
          </a:p>
        </p:txBody>
      </p:sp>
      <p:sp>
        <p:nvSpPr>
          <p:cNvPr id="36" name="Text 14"/>
          <p:cNvSpPr/>
          <p:nvPr/>
        </p:nvSpPr>
        <p:spPr>
          <a:xfrm>
            <a:off x="1200150" y="4086225"/>
            <a:ext cx="38893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Dual Protection</a:t>
            </a:r>
            <a:endParaRPr lang="en-US" sz="1500" dirty="0"/>
          </a:p>
        </p:txBody>
      </p:sp>
      <p:sp>
        <p:nvSpPr>
          <p:cNvPr id="37" name="Text 15"/>
          <p:cNvSpPr/>
          <p:nvPr/>
        </p:nvSpPr>
        <p:spPr>
          <a:xfrm>
            <a:off x="895350" y="4467225"/>
            <a:ext cx="3889325" cy="7429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Synchronized local and remote monitoring ensures health status remains visible and actionable even when users are away.</a:t>
            </a:r>
            <a:endParaRPr lang="en-US" sz="1200" dirty="0"/>
          </a:p>
        </p:txBody>
      </p:sp>
      <p:sp>
        <p:nvSpPr>
          <p:cNvPr id="38" name="Text 16"/>
          <p:cNvSpPr/>
          <p:nvPr/>
        </p:nvSpPr>
        <p:spPr>
          <a:xfrm>
            <a:off x="914400" y="5362575"/>
            <a:ext cx="48957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response to emergencies</a:t>
            </a:r>
            <a:endParaRPr lang="en-US" sz="1050" dirty="0"/>
          </a:p>
        </p:txBody>
      </p:sp>
      <p:sp>
        <p:nvSpPr>
          <p:cNvPr id="39" name="Text 17"/>
          <p:cNvSpPr/>
          <p:nvPr/>
        </p:nvSpPr>
        <p:spPr>
          <a:xfrm>
            <a:off x="914400" y="5629275"/>
            <a:ext cx="407982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Long-term trend analysis</a:t>
            </a:r>
            <a:endParaRPr lang="en-US" sz="1050" dirty="0"/>
          </a:p>
        </p:txBody>
      </p:sp>
      <p:sp>
        <p:nvSpPr>
          <p:cNvPr id="40" name="Text 18"/>
          <p:cNvSpPr/>
          <p:nvPr/>
        </p:nvSpPr>
        <p:spPr>
          <a:xfrm>
            <a:off x="6649938" y="3829050"/>
            <a:ext cx="425196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PLATFORM VISUALIZATION EXAMPLE</a:t>
            </a:r>
            <a:endParaRPr lang="en-US" sz="900" dirty="0"/>
          </a:p>
        </p:txBody>
      </p:sp>
      <p:sp>
        <p:nvSpPr>
          <p:cNvPr id="41" name="Text 19"/>
          <p:cNvSpPr/>
          <p:nvPr/>
        </p:nvSpPr>
        <p:spPr>
          <a:xfrm>
            <a:off x="6295608" y="5886450"/>
            <a:ext cx="42519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Oxygen Saturation History</a:t>
            </a:r>
            <a:endParaRPr lang="en-US" sz="1050" dirty="0"/>
          </a:p>
        </p:txBody>
      </p:sp>
      <p:sp>
        <p:nvSpPr>
          <p:cNvPr id="42" name="Text 2">
            <a:extLst>
              <a:ext uri="{FF2B5EF4-FFF2-40B4-BE49-F238E27FC236}">
                <a16:creationId xmlns:a16="http://schemas.microsoft.com/office/drawing/2014/main" id="{67E25641-4BD2-4CCA-9FDE-B775AA0BF230}"/>
              </a:ext>
            </a:extLst>
          </p:cNvPr>
          <p:cNvSpPr/>
          <p:nvPr/>
        </p:nvSpPr>
        <p:spPr>
          <a:xfrm>
            <a:off x="10706338" y="414337"/>
            <a:ext cx="1152287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05 / 10</a:t>
            </a:r>
            <a:endParaRPr lang="en-US" sz="10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50" y="381000"/>
            <a:ext cx="108585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1562100"/>
            <a:ext cx="3492401" cy="2362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4350" y="17526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3413" y="1847850"/>
            <a:ext cx="219075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9651" y="1562100"/>
            <a:ext cx="3492550" cy="2362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7251" y="1752600"/>
            <a:ext cx="457200" cy="457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6314" y="1847850"/>
            <a:ext cx="2190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32700" y="1562100"/>
            <a:ext cx="3492401" cy="2362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50301" y="17526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69363" y="1847850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750" y="4114800"/>
            <a:ext cx="3492401" cy="2362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4350" y="430530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93888" y="4400550"/>
            <a:ext cx="238125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9651" y="4114800"/>
            <a:ext cx="3492550" cy="2362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67251" y="43053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00601" y="4400550"/>
            <a:ext cx="190500" cy="2667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32700" y="4114800"/>
            <a:ext cx="3492401" cy="23622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550301" y="4305300"/>
            <a:ext cx="457200" cy="4572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69363" y="4400550"/>
            <a:ext cx="219075" cy="2667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666750" y="381000"/>
            <a:ext cx="6243102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State of the Art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666750" y="876300"/>
            <a:ext cx="6243102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kern="0" spc="36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IDENTIFYING MARKET GAPS &amp; UNMET NEEDS</a:t>
            </a:r>
            <a:endParaRPr lang="en-US" sz="1800" dirty="0"/>
          </a:p>
        </p:txBody>
      </p:sp>
      <p:sp>
        <p:nvSpPr>
          <p:cNvPr id="25" name="Text 3"/>
          <p:cNvSpPr/>
          <p:nvPr/>
        </p:nvSpPr>
        <p:spPr>
          <a:xfrm>
            <a:off x="1235660" y="2286000"/>
            <a:ext cx="23545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Fragmented Monitoring</a:t>
            </a:r>
            <a:endParaRPr lang="en-US" sz="1350" dirty="0"/>
          </a:p>
        </p:txBody>
      </p:sp>
      <p:sp>
        <p:nvSpPr>
          <p:cNvPr id="26" name="Text 4"/>
          <p:cNvSpPr/>
          <p:nvPr/>
        </p:nvSpPr>
        <p:spPr>
          <a:xfrm>
            <a:off x="857250" y="2590800"/>
            <a:ext cx="31114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Most devices track only one parameter, missing the comprehensive health picture.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5244316" y="2286000"/>
            <a:ext cx="17030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Clinical Overload</a:t>
            </a:r>
            <a:endParaRPr lang="en-US" sz="1350" dirty="0"/>
          </a:p>
        </p:txBody>
      </p:sp>
      <p:sp>
        <p:nvSpPr>
          <p:cNvPr id="28" name="Text 6"/>
          <p:cNvSpPr/>
          <p:nvPr/>
        </p:nvSpPr>
        <p:spPr>
          <a:xfrm>
            <a:off x="4540151" y="2590800"/>
            <a:ext cx="31115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Optimized for hospitals; too complex for domestic use by elderly populations.</a:t>
            </a:r>
            <a:endParaRPr lang="en-US" sz="1050" dirty="0"/>
          </a:p>
        </p:txBody>
      </p:sp>
      <p:sp>
        <p:nvSpPr>
          <p:cNvPr id="29" name="Text 7"/>
          <p:cNvSpPr/>
          <p:nvPr/>
        </p:nvSpPr>
        <p:spPr>
          <a:xfrm>
            <a:off x="8875931" y="2286000"/>
            <a:ext cx="18059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Cost Barriers</a:t>
            </a:r>
            <a:endParaRPr lang="en-US" sz="1350" dirty="0"/>
          </a:p>
        </p:txBody>
      </p:sp>
      <p:sp>
        <p:nvSpPr>
          <p:cNvPr id="30" name="Text 8"/>
          <p:cNvSpPr/>
          <p:nvPr/>
        </p:nvSpPr>
        <p:spPr>
          <a:xfrm>
            <a:off x="8223200" y="2590800"/>
            <a:ext cx="31114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Expensive hardware and subscription models limit accessibility.</a:t>
            </a:r>
            <a:endParaRPr lang="en-US" sz="1050" dirty="0"/>
          </a:p>
        </p:txBody>
      </p:sp>
      <p:sp>
        <p:nvSpPr>
          <p:cNvPr id="31" name="Text 9"/>
          <p:cNvSpPr/>
          <p:nvPr/>
        </p:nvSpPr>
        <p:spPr>
          <a:xfrm>
            <a:off x="1481405" y="4838700"/>
            <a:ext cx="18630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Lack of Integration</a:t>
            </a:r>
            <a:endParaRPr lang="en-US" sz="1350" dirty="0"/>
          </a:p>
        </p:txBody>
      </p:sp>
      <p:sp>
        <p:nvSpPr>
          <p:cNvPr id="32" name="Text 10"/>
          <p:cNvSpPr/>
          <p:nvPr/>
        </p:nvSpPr>
        <p:spPr>
          <a:xfrm>
            <a:off x="857250" y="5143500"/>
            <a:ext cx="31114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Poor communication between measurement and analysis platforms.</a:t>
            </a:r>
            <a:endParaRPr lang="en-US" sz="1050" dirty="0"/>
          </a:p>
        </p:txBody>
      </p:sp>
      <p:sp>
        <p:nvSpPr>
          <p:cNvPr id="33" name="Text 11"/>
          <p:cNvSpPr/>
          <p:nvPr/>
        </p:nvSpPr>
        <p:spPr>
          <a:xfrm>
            <a:off x="5181451" y="4838700"/>
            <a:ext cx="18288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Privacy Gaps</a:t>
            </a:r>
            <a:endParaRPr lang="en-US" sz="1350" dirty="0"/>
          </a:p>
        </p:txBody>
      </p:sp>
      <p:sp>
        <p:nvSpPr>
          <p:cNvPr id="34" name="Text 12"/>
          <p:cNvSpPr/>
          <p:nvPr/>
        </p:nvSpPr>
        <p:spPr>
          <a:xfrm>
            <a:off x="4249906" y="5143500"/>
            <a:ext cx="369189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Sensitive health information lacks robust security.</a:t>
            </a:r>
            <a:endParaRPr lang="en-US" sz="1050" dirty="0"/>
          </a:p>
        </p:txBody>
      </p:sp>
      <p:sp>
        <p:nvSpPr>
          <p:cNvPr id="35" name="Text 13"/>
          <p:cNvSpPr/>
          <p:nvPr/>
        </p:nvSpPr>
        <p:spPr>
          <a:xfrm>
            <a:off x="8824496" y="4838700"/>
            <a:ext cx="19088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Portability &amp; Power</a:t>
            </a:r>
            <a:endParaRPr lang="en-US" sz="1350" dirty="0"/>
          </a:p>
        </p:txBody>
      </p:sp>
      <p:sp>
        <p:nvSpPr>
          <p:cNvPr id="36" name="Text 14"/>
          <p:cNvSpPr/>
          <p:nvPr/>
        </p:nvSpPr>
        <p:spPr>
          <a:xfrm>
            <a:off x="8223200" y="5143500"/>
            <a:ext cx="3111401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Limited battery life restricts continuous 24/7 monitoring.</a:t>
            </a:r>
            <a:endParaRPr lang="en-US" sz="1050" dirty="0"/>
          </a:p>
        </p:txBody>
      </p:sp>
      <p:sp>
        <p:nvSpPr>
          <p:cNvPr id="37" name="Text 2">
            <a:extLst>
              <a:ext uri="{FF2B5EF4-FFF2-40B4-BE49-F238E27FC236}">
                <a16:creationId xmlns:a16="http://schemas.microsoft.com/office/drawing/2014/main" id="{F6AE210F-1B85-4725-BDA1-D0ABAA2BA838}"/>
              </a:ext>
            </a:extLst>
          </p:cNvPr>
          <p:cNvSpPr/>
          <p:nvPr/>
        </p:nvSpPr>
        <p:spPr>
          <a:xfrm>
            <a:off x="10758457" y="381000"/>
            <a:ext cx="1152287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06 / 10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532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71500"/>
            <a:ext cx="1964085" cy="2667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300" y="5334000"/>
            <a:ext cx="23622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0" y="571500"/>
            <a:ext cx="3028950" cy="2790825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876300"/>
            <a:ext cx="457200" cy="457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7863" y="971550"/>
            <a:ext cx="219075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1550" y="571500"/>
            <a:ext cx="3028950" cy="27908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96350" y="876300"/>
            <a:ext cx="457200" cy="4572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39225" y="971550"/>
            <a:ext cx="17145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4000" y="3590925"/>
            <a:ext cx="3028950" cy="2790825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38800" y="3895725"/>
            <a:ext cx="457200" cy="4572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57863" y="3990975"/>
            <a:ext cx="219075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591550" y="3590925"/>
            <a:ext cx="3028950" cy="2790825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29700" y="3990975"/>
            <a:ext cx="190500" cy="2667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723900" y="571500"/>
            <a:ext cx="2356902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INNOVATION PILLARS</a:t>
            </a:r>
            <a:endParaRPr lang="en-US" sz="1050" dirty="0"/>
          </a:p>
        </p:txBody>
      </p:sp>
      <p:sp>
        <p:nvSpPr>
          <p:cNvPr id="18" name="Text 1"/>
          <p:cNvSpPr/>
          <p:nvPr/>
        </p:nvSpPr>
        <p:spPr>
          <a:xfrm>
            <a:off x="571500" y="1066800"/>
            <a:ext cx="4191000" cy="1714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Project
</a:t>
            </a:r>
            <a:r>
              <a:rPr lang="en-US" sz="3600" b="1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Originality</a:t>
            </a:r>
            <a:r>
              <a:rPr lang="en-US" sz="36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&amp;
Innovation</a:t>
            </a:r>
            <a:endParaRPr lang="en-US" sz="3600" dirty="0"/>
          </a:p>
        </p:txBody>
      </p:sp>
      <p:sp>
        <p:nvSpPr>
          <p:cNvPr id="19" name="Text 2"/>
          <p:cNvSpPr/>
          <p:nvPr/>
        </p:nvSpPr>
        <p:spPr>
          <a:xfrm>
            <a:off x="571500" y="3009900"/>
            <a:ext cx="4191000" cy="9286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38"/>
              </a:lnSpc>
              <a:buNone/>
            </a:pPr>
            <a:r>
              <a:rPr lang="en-US" sz="15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comprehensive preventive healthcare platform that transcends the limitations of isolated monitoring devices.</a:t>
            </a:r>
            <a:endParaRPr lang="en-US" sz="1500" dirty="0"/>
          </a:p>
        </p:txBody>
      </p:sp>
      <p:sp>
        <p:nvSpPr>
          <p:cNvPr id="20" name="Text 3"/>
          <p:cNvSpPr/>
          <p:nvPr/>
        </p:nvSpPr>
        <p:spPr>
          <a:xfrm>
            <a:off x="2628900" y="5334000"/>
            <a:ext cx="21336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"Redefining the standard of care through integrated intelligence and user-centric design."</a:t>
            </a:r>
            <a:endParaRPr lang="en-US" sz="1050" dirty="0"/>
          </a:p>
        </p:txBody>
      </p:sp>
      <p:sp>
        <p:nvSpPr>
          <p:cNvPr id="21" name="Text 4"/>
          <p:cNvSpPr/>
          <p:nvPr/>
        </p:nvSpPr>
        <p:spPr>
          <a:xfrm>
            <a:off x="5638800" y="1485900"/>
            <a:ext cx="2903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Integrated Multi-Sensing</a:t>
            </a:r>
            <a:endParaRPr lang="en-US" sz="1500" dirty="0"/>
          </a:p>
        </p:txBody>
      </p:sp>
      <p:sp>
        <p:nvSpPr>
          <p:cNvPr id="22" name="Text 5"/>
          <p:cNvSpPr/>
          <p:nvPr/>
        </p:nvSpPr>
        <p:spPr>
          <a:xfrm>
            <a:off x="5638800" y="1905000"/>
            <a:ext cx="2419350" cy="866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Unlike single-parameter devices, we combine Heart Rate, Temperature, and SpO2 into one cohesive biometric ecosystem.</a:t>
            </a:r>
            <a:endParaRPr lang="en-US" sz="1050" dirty="0"/>
          </a:p>
        </p:txBody>
      </p:sp>
      <p:sp>
        <p:nvSpPr>
          <p:cNvPr id="23" name="Text 6"/>
          <p:cNvSpPr/>
          <p:nvPr/>
        </p:nvSpPr>
        <p:spPr>
          <a:xfrm>
            <a:off x="8896350" y="1485900"/>
            <a:ext cx="2903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Dual Alert System</a:t>
            </a:r>
            <a:endParaRPr lang="en-US" sz="1500" dirty="0"/>
          </a:p>
        </p:txBody>
      </p:sp>
      <p:sp>
        <p:nvSpPr>
          <p:cNvPr id="24" name="Text 7"/>
          <p:cNvSpPr/>
          <p:nvPr/>
        </p:nvSpPr>
        <p:spPr>
          <a:xfrm>
            <a:off x="8896350" y="1905000"/>
            <a:ext cx="2419350" cy="866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Redundant protection via local audible/visual alarms and simultaneous remote notification to web/mobile platforms.</a:t>
            </a:r>
            <a:endParaRPr lang="en-US" sz="1050" dirty="0"/>
          </a:p>
        </p:txBody>
      </p:sp>
      <p:sp>
        <p:nvSpPr>
          <p:cNvPr id="25" name="Text 8"/>
          <p:cNvSpPr/>
          <p:nvPr/>
        </p:nvSpPr>
        <p:spPr>
          <a:xfrm>
            <a:off x="5638800" y="4505325"/>
            <a:ext cx="2903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User-Centric Architecture</a:t>
            </a:r>
            <a:endParaRPr lang="en-US" sz="1500" dirty="0"/>
          </a:p>
        </p:txBody>
      </p:sp>
      <p:sp>
        <p:nvSpPr>
          <p:cNvPr id="26" name="Text 9"/>
          <p:cNvSpPr/>
          <p:nvPr/>
        </p:nvSpPr>
        <p:spPr>
          <a:xfrm>
            <a:off x="5638800" y="4924425"/>
            <a:ext cx="2419350" cy="650081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Non-intrusive design optimized for elderly users at home, requiring zero technical expertise for daily operation.</a:t>
            </a:r>
            <a:endParaRPr lang="en-US" sz="1050" dirty="0"/>
          </a:p>
        </p:txBody>
      </p:sp>
      <p:sp>
        <p:nvSpPr>
          <p:cNvPr id="27" name="Text 10"/>
          <p:cNvSpPr/>
          <p:nvPr/>
        </p:nvSpPr>
        <p:spPr>
          <a:xfrm>
            <a:off x="8896350" y="4505325"/>
            <a:ext cx="2903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Modular Scalability</a:t>
            </a:r>
            <a:endParaRPr lang="en-US" sz="1500" dirty="0"/>
          </a:p>
        </p:txBody>
      </p:sp>
      <p:sp>
        <p:nvSpPr>
          <p:cNvPr id="28" name="Text 11"/>
          <p:cNvSpPr/>
          <p:nvPr/>
        </p:nvSpPr>
        <p:spPr>
          <a:xfrm>
            <a:off x="8896350" y="4924425"/>
            <a:ext cx="2419350" cy="8667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Designed with future-proof blocks that allow seamless addition of new sensors or features without system redesign.</a:t>
            </a:r>
            <a:endParaRPr lang="en-US" sz="1050" dirty="0"/>
          </a:p>
        </p:txBody>
      </p:sp>
      <p:sp>
        <p:nvSpPr>
          <p:cNvPr id="29" name="Text 2">
            <a:extLst>
              <a:ext uri="{FF2B5EF4-FFF2-40B4-BE49-F238E27FC236}">
                <a16:creationId xmlns:a16="http://schemas.microsoft.com/office/drawing/2014/main" id="{19E67A5E-F315-4706-8C86-183316A580D2}"/>
              </a:ext>
            </a:extLst>
          </p:cNvPr>
          <p:cNvSpPr/>
          <p:nvPr/>
        </p:nvSpPr>
        <p:spPr>
          <a:xfrm>
            <a:off x="10647283" y="300580"/>
            <a:ext cx="1152287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07 / 10</a:t>
            </a:r>
            <a:endParaRPr lang="en-US" sz="1050" dirty="0"/>
          </a:p>
        </p:txBody>
      </p:sp>
      <p:pic>
        <p:nvPicPr>
          <p:cNvPr id="31" name="Image 30" descr="Une image contenant symbole, clipart&#10;&#10;Le contenu généré par l’IA peut être incorrect.">
            <a:extLst>
              <a:ext uri="{FF2B5EF4-FFF2-40B4-BE49-F238E27FC236}">
                <a16:creationId xmlns:a16="http://schemas.microsoft.com/office/drawing/2014/main" id="{EBEF0081-EF02-D29B-8EDA-5DD986B17EF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7742" y="4924425"/>
            <a:ext cx="1663958" cy="166395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315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514350"/>
            <a:ext cx="11049000" cy="800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1543050"/>
            <a:ext cx="7010400" cy="1066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1714500"/>
            <a:ext cx="2857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2066925"/>
            <a:ext cx="114300" cy="13335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900" y="2066925"/>
            <a:ext cx="114300" cy="13335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2295525"/>
            <a:ext cx="11430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900" y="2295525"/>
            <a:ext cx="11430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500" y="2762250"/>
            <a:ext cx="7010400" cy="1066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2933700"/>
            <a:ext cx="200025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3286125"/>
            <a:ext cx="114300" cy="13335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900" y="3286125"/>
            <a:ext cx="114300" cy="13335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3514725"/>
            <a:ext cx="114300" cy="13335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900" y="3514725"/>
            <a:ext cx="114300" cy="13335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1500" y="3981450"/>
            <a:ext cx="7010400" cy="1066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3900" y="4152900"/>
            <a:ext cx="285750" cy="2286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4505325"/>
            <a:ext cx="114300" cy="1333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900" y="4505325"/>
            <a:ext cx="114300" cy="13335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4733925"/>
            <a:ext cx="114300" cy="1333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2900" y="4733925"/>
            <a:ext cx="114300" cy="1333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10500" y="3790950"/>
            <a:ext cx="3810000" cy="1566863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62900" y="4719638"/>
            <a:ext cx="3505200" cy="485775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53600" y="4795838"/>
            <a:ext cx="1714500" cy="409575"/>
          </a:xfrm>
          <a:prstGeom prst="rect">
            <a:avLst/>
          </a:prstGeom>
        </p:spPr>
      </p:pic>
      <p:sp>
        <p:nvSpPr>
          <p:cNvPr id="27" name="Text 0"/>
          <p:cNvSpPr/>
          <p:nvPr/>
        </p:nvSpPr>
        <p:spPr>
          <a:xfrm>
            <a:off x="0" y="19050"/>
            <a:ext cx="1257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&lt;</a:t>
            </a:r>
            <a:endParaRPr lang="en-US" sz="1200" dirty="0"/>
          </a:p>
        </p:txBody>
      </p:sp>
      <p:sp>
        <p:nvSpPr>
          <p:cNvPr id="28" name="Text 1"/>
          <p:cNvSpPr/>
          <p:nvPr/>
        </p:nvSpPr>
        <p:spPr>
          <a:xfrm>
            <a:off x="800100" y="514350"/>
            <a:ext cx="1082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kern="0" spc="-72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 USERS</a:t>
            </a:r>
            <a:endParaRPr lang="en-US" sz="3600" dirty="0"/>
          </a:p>
        </p:txBody>
      </p:sp>
      <p:sp>
        <p:nvSpPr>
          <p:cNvPr id="29" name="Text 2"/>
          <p:cNvSpPr/>
          <p:nvPr/>
        </p:nvSpPr>
        <p:spPr>
          <a:xfrm>
            <a:off x="800100" y="1009650"/>
            <a:ext cx="129844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Beneficiaries &amp; Strategic Partners</a:t>
            </a:r>
            <a:endParaRPr lang="en-US" sz="1800" dirty="0"/>
          </a:p>
        </p:txBody>
      </p:sp>
      <p:sp>
        <p:nvSpPr>
          <p:cNvPr id="30" name="Text 3"/>
          <p:cNvSpPr/>
          <p:nvPr/>
        </p:nvSpPr>
        <p:spPr>
          <a:xfrm>
            <a:off x="1123950" y="1695450"/>
            <a:ext cx="23888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Individuals &amp; Families</a:t>
            </a:r>
            <a:endParaRPr lang="en-US" sz="1500" dirty="0"/>
          </a:p>
        </p:txBody>
      </p:sp>
      <p:sp>
        <p:nvSpPr>
          <p:cNvPr id="31" name="Text 4"/>
          <p:cNvSpPr/>
          <p:nvPr/>
        </p:nvSpPr>
        <p:spPr>
          <a:xfrm>
            <a:off x="723900" y="2038350"/>
            <a:ext cx="3467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Elderly Living Alone</a:t>
            </a:r>
            <a:endParaRPr lang="en-US" sz="1050" dirty="0"/>
          </a:p>
        </p:txBody>
      </p:sp>
      <p:sp>
        <p:nvSpPr>
          <p:cNvPr id="32" name="Text 5"/>
          <p:cNvSpPr/>
          <p:nvPr/>
        </p:nvSpPr>
        <p:spPr>
          <a:xfrm>
            <a:off x="4152900" y="2038350"/>
            <a:ext cx="4160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Chronic Disease Patients</a:t>
            </a:r>
            <a:endParaRPr lang="en-US" sz="1050" dirty="0"/>
          </a:p>
        </p:txBody>
      </p:sp>
      <p:sp>
        <p:nvSpPr>
          <p:cNvPr id="33" name="Text 6"/>
          <p:cNvSpPr/>
          <p:nvPr/>
        </p:nvSpPr>
        <p:spPr>
          <a:xfrm>
            <a:off x="723900" y="2266950"/>
            <a:ext cx="3467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Informal Caregivers</a:t>
            </a:r>
            <a:endParaRPr lang="en-US" sz="1050" dirty="0"/>
          </a:p>
        </p:txBody>
      </p:sp>
      <p:sp>
        <p:nvSpPr>
          <p:cNvPr id="34" name="Text 7"/>
          <p:cNvSpPr/>
          <p:nvPr/>
        </p:nvSpPr>
        <p:spPr>
          <a:xfrm>
            <a:off x="4152900" y="2266950"/>
            <a:ext cx="3467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People Living Alone</a:t>
            </a:r>
            <a:endParaRPr lang="en-US" sz="1050" dirty="0"/>
          </a:p>
        </p:txBody>
      </p:sp>
      <p:sp>
        <p:nvSpPr>
          <p:cNvPr id="35" name="Text 8"/>
          <p:cNvSpPr/>
          <p:nvPr/>
        </p:nvSpPr>
        <p:spPr>
          <a:xfrm>
            <a:off x="1038225" y="2914650"/>
            <a:ext cx="27889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Healthcare Professionals</a:t>
            </a:r>
            <a:endParaRPr lang="en-US" sz="1500" dirty="0"/>
          </a:p>
        </p:txBody>
      </p:sp>
      <p:sp>
        <p:nvSpPr>
          <p:cNvPr id="36" name="Text 9"/>
          <p:cNvSpPr/>
          <p:nvPr/>
        </p:nvSpPr>
        <p:spPr>
          <a:xfrm>
            <a:off x="723900" y="3257550"/>
            <a:ext cx="4160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General Practitioners</a:t>
            </a:r>
            <a:endParaRPr lang="en-US" sz="1050" dirty="0"/>
          </a:p>
        </p:txBody>
      </p:sp>
      <p:sp>
        <p:nvSpPr>
          <p:cNvPr id="37" name="Text 10"/>
          <p:cNvSpPr/>
          <p:nvPr/>
        </p:nvSpPr>
        <p:spPr>
          <a:xfrm>
            <a:off x="4152900" y="3257550"/>
            <a:ext cx="3467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Medical Specialists</a:t>
            </a:r>
            <a:endParaRPr lang="en-US" sz="1050" dirty="0"/>
          </a:p>
        </p:txBody>
      </p:sp>
      <p:sp>
        <p:nvSpPr>
          <p:cNvPr id="38" name="Text 11"/>
          <p:cNvSpPr/>
          <p:nvPr/>
        </p:nvSpPr>
        <p:spPr>
          <a:xfrm>
            <a:off x="723900" y="3486150"/>
            <a:ext cx="4160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 Nursing Services</a:t>
            </a:r>
            <a:endParaRPr lang="en-US" sz="1050" dirty="0"/>
          </a:p>
        </p:txBody>
      </p:sp>
      <p:sp>
        <p:nvSpPr>
          <p:cNvPr id="39" name="Text 12"/>
          <p:cNvSpPr/>
          <p:nvPr/>
        </p:nvSpPr>
        <p:spPr>
          <a:xfrm>
            <a:off x="4152900" y="3486150"/>
            <a:ext cx="3467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Physiotherapists</a:t>
            </a:r>
            <a:endParaRPr lang="en-US" sz="1050" dirty="0"/>
          </a:p>
        </p:txBody>
      </p:sp>
      <p:sp>
        <p:nvSpPr>
          <p:cNvPr id="40" name="Text 13"/>
          <p:cNvSpPr/>
          <p:nvPr/>
        </p:nvSpPr>
        <p:spPr>
          <a:xfrm>
            <a:off x="1123950" y="4133850"/>
            <a:ext cx="35090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3415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Institutions &amp; Strategic Partners</a:t>
            </a:r>
            <a:endParaRPr lang="en-US" sz="1500" dirty="0"/>
          </a:p>
        </p:txBody>
      </p:sp>
      <p:sp>
        <p:nvSpPr>
          <p:cNvPr id="41" name="Text 14"/>
          <p:cNvSpPr/>
          <p:nvPr/>
        </p:nvSpPr>
        <p:spPr>
          <a:xfrm>
            <a:off x="723900" y="4476750"/>
            <a:ext cx="3467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Nursing Homes</a:t>
            </a:r>
            <a:endParaRPr lang="en-US" sz="1050" dirty="0"/>
          </a:p>
        </p:txBody>
      </p:sp>
      <p:sp>
        <p:nvSpPr>
          <p:cNvPr id="42" name="Text 15"/>
          <p:cNvSpPr/>
          <p:nvPr/>
        </p:nvSpPr>
        <p:spPr>
          <a:xfrm>
            <a:off x="4152900" y="4476750"/>
            <a:ext cx="34671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Insurance Providers</a:t>
            </a:r>
            <a:endParaRPr lang="en-US" sz="1050" dirty="0"/>
          </a:p>
        </p:txBody>
      </p:sp>
      <p:sp>
        <p:nvSpPr>
          <p:cNvPr id="43" name="Text 16"/>
          <p:cNvSpPr/>
          <p:nvPr/>
        </p:nvSpPr>
        <p:spPr>
          <a:xfrm>
            <a:off x="723900" y="4705350"/>
            <a:ext cx="4160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Silver Economy Entities</a:t>
            </a:r>
            <a:endParaRPr lang="en-US" sz="1050" dirty="0"/>
          </a:p>
        </p:txBody>
      </p:sp>
      <p:sp>
        <p:nvSpPr>
          <p:cNvPr id="44" name="Text 17"/>
          <p:cNvSpPr/>
          <p:nvPr/>
        </p:nvSpPr>
        <p:spPr>
          <a:xfrm>
            <a:off x="4152900" y="4705350"/>
            <a:ext cx="41605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Public Health Agencies</a:t>
            </a:r>
            <a:endParaRPr lang="en-US" sz="1050" dirty="0"/>
          </a:p>
        </p:txBody>
      </p:sp>
      <p:sp>
        <p:nvSpPr>
          <p:cNvPr id="45" name="Text 18"/>
          <p:cNvSpPr/>
          <p:nvPr/>
        </p:nvSpPr>
        <p:spPr>
          <a:xfrm>
            <a:off x="7962900" y="3943350"/>
            <a:ext cx="350520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VALUE PROPOSITION</a:t>
            </a:r>
            <a:endParaRPr lang="en-US" sz="900" dirty="0"/>
          </a:p>
        </p:txBody>
      </p:sp>
      <p:sp>
        <p:nvSpPr>
          <p:cNvPr id="46" name="Text 19"/>
          <p:cNvSpPr/>
          <p:nvPr/>
        </p:nvSpPr>
        <p:spPr>
          <a:xfrm>
            <a:off x="7962900" y="4171950"/>
            <a:ext cx="3505200" cy="433388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706"/>
              </a:lnSpc>
              <a:buNone/>
            </a:pPr>
            <a:r>
              <a:rPr lang="en-US" sz="105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"Enabling </a:t>
            </a:r>
            <a:r>
              <a:rPr lang="en-US" sz="1050" b="1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independent living</a:t>
            </a:r>
            <a:r>
              <a:rPr lang="en-US" sz="105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</a:t>
            </a:r>
            <a:r>
              <a:rPr lang="en-US" sz="1050" b="1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proactive health management</a:t>
            </a:r>
            <a:r>
              <a:rPr lang="en-US" sz="105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through a discreet safety net."</a:t>
            </a:r>
            <a:endParaRPr lang="en-US" sz="1050" dirty="0"/>
          </a:p>
        </p:txBody>
      </p:sp>
      <p:sp>
        <p:nvSpPr>
          <p:cNvPr id="47" name="Text 20"/>
          <p:cNvSpPr/>
          <p:nvPr/>
        </p:nvSpPr>
        <p:spPr>
          <a:xfrm>
            <a:off x="7962900" y="4795838"/>
            <a:ext cx="171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Safety</a:t>
            </a:r>
            <a:endParaRPr lang="en-US" sz="1500" dirty="0"/>
          </a:p>
        </p:txBody>
      </p:sp>
      <p:sp>
        <p:nvSpPr>
          <p:cNvPr id="48" name="Text 21"/>
          <p:cNvSpPr/>
          <p:nvPr/>
        </p:nvSpPr>
        <p:spPr>
          <a:xfrm>
            <a:off x="7962900" y="5062538"/>
            <a:ext cx="171450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PRIMARY GOAL</a:t>
            </a:r>
            <a:endParaRPr lang="en-US" sz="750" dirty="0"/>
          </a:p>
        </p:txBody>
      </p:sp>
      <p:sp>
        <p:nvSpPr>
          <p:cNvPr id="49" name="Text 22"/>
          <p:cNvSpPr/>
          <p:nvPr/>
        </p:nvSpPr>
        <p:spPr>
          <a:xfrm>
            <a:off x="9582150" y="4795838"/>
            <a:ext cx="2057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Autonomy</a:t>
            </a:r>
            <a:endParaRPr lang="en-US" sz="1500" dirty="0"/>
          </a:p>
        </p:txBody>
      </p:sp>
      <p:sp>
        <p:nvSpPr>
          <p:cNvPr id="50" name="Text 23"/>
          <p:cNvSpPr/>
          <p:nvPr/>
        </p:nvSpPr>
        <p:spPr>
          <a:xfrm>
            <a:off x="9753600" y="5062538"/>
            <a:ext cx="1714500" cy="1428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125"/>
              </a:lnSpc>
              <a:buNone/>
            </a:pPr>
            <a:r>
              <a:rPr lang="en-US" sz="750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VALUE</a:t>
            </a:r>
            <a:endParaRPr lang="en-US" sz="750" dirty="0"/>
          </a:p>
        </p:txBody>
      </p:sp>
      <p:sp>
        <p:nvSpPr>
          <p:cNvPr id="51" name="Text 2">
            <a:extLst>
              <a:ext uri="{FF2B5EF4-FFF2-40B4-BE49-F238E27FC236}">
                <a16:creationId xmlns:a16="http://schemas.microsoft.com/office/drawing/2014/main" id="{E52C96F7-8E03-44A7-83A9-C0E425E180B0}"/>
              </a:ext>
            </a:extLst>
          </p:cNvPr>
          <p:cNvSpPr/>
          <p:nvPr/>
        </p:nvSpPr>
        <p:spPr>
          <a:xfrm>
            <a:off x="10563463" y="1085850"/>
            <a:ext cx="1152287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08 / 10</a:t>
            </a:r>
            <a:endParaRPr lang="en-US" sz="1050" dirty="0"/>
          </a:p>
        </p:txBody>
      </p:sp>
      <p:pic>
        <p:nvPicPr>
          <p:cNvPr id="23" name="Image 22" descr="Une image contenant clipart, dessin humoristique, illustration, conception&#10;&#10;Le contenu généré par l’IA peut être incorrect.">
            <a:extLst>
              <a:ext uri="{FF2B5EF4-FFF2-40B4-BE49-F238E27FC236}">
                <a16:creationId xmlns:a16="http://schemas.microsoft.com/office/drawing/2014/main" id="{B1DEF921-DA2A-E0A1-7558-D499710BB20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23175" y="1554324"/>
            <a:ext cx="1927549" cy="19275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50" y="476250"/>
            <a:ext cx="11239500" cy="9525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50" y="1657350"/>
            <a:ext cx="3594050" cy="472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850" y="1885950"/>
            <a:ext cx="53340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963" y="2000250"/>
            <a:ext cx="257175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84425" y="2038350"/>
            <a:ext cx="1057275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" y="3676650"/>
            <a:ext cx="133350" cy="13335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" y="3943350"/>
            <a:ext cx="133350" cy="13335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50" y="4210050"/>
            <a:ext cx="133350" cy="1333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4850" y="5924550"/>
            <a:ext cx="3136850" cy="2286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09049" y="1539240"/>
            <a:ext cx="3773753" cy="496062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49079" y="1779270"/>
            <a:ext cx="560070" cy="56007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4097" y="1899285"/>
            <a:ext cx="270034" cy="32004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28558" y="1939290"/>
            <a:ext cx="1214214" cy="24003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49079" y="4459605"/>
            <a:ext cx="140017" cy="140018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9079" y="4739640"/>
            <a:ext cx="140017" cy="140017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449079" y="5019675"/>
            <a:ext cx="140017" cy="140017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49079" y="6019800"/>
            <a:ext cx="3293692" cy="24003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21551" y="1657350"/>
            <a:ext cx="3594199" cy="4724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50151" y="1885950"/>
            <a:ext cx="533400" cy="533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73976" y="2000250"/>
            <a:ext cx="285750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410825" y="2038350"/>
            <a:ext cx="1076325" cy="2286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50151" y="4438650"/>
            <a:ext cx="11430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50151" y="4705350"/>
            <a:ext cx="114300" cy="13335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350151" y="4972050"/>
            <a:ext cx="114300" cy="13335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50151" y="5924550"/>
            <a:ext cx="3136999" cy="228600"/>
          </a:xfrm>
          <a:prstGeom prst="rect">
            <a:avLst/>
          </a:prstGeom>
        </p:spPr>
      </p:pic>
      <p:sp>
        <p:nvSpPr>
          <p:cNvPr id="30" name="Text 0"/>
          <p:cNvSpPr/>
          <p:nvPr/>
        </p:nvSpPr>
        <p:spPr>
          <a:xfrm>
            <a:off x="476250" y="476250"/>
            <a:ext cx="6766739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600"/>
              </a:lnSpc>
              <a:buNone/>
            </a:pPr>
            <a:r>
              <a:rPr lang="en-US" sz="3600" b="1" kern="0" spc="-72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REAL-WORLD SCENARIOS</a:t>
            </a:r>
            <a:endParaRPr lang="en-US" sz="3600" dirty="0"/>
          </a:p>
        </p:txBody>
      </p:sp>
      <p:sp>
        <p:nvSpPr>
          <p:cNvPr id="31" name="Text 1"/>
          <p:cNvSpPr/>
          <p:nvPr/>
        </p:nvSpPr>
        <p:spPr>
          <a:xfrm>
            <a:off x="476250" y="971550"/>
            <a:ext cx="676673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i="1" dirty="0">
                <a:solidFill>
                  <a:srgbClr val="4DB6A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From reactive care to proactive health management</a:t>
            </a:r>
            <a:endParaRPr lang="en-US" sz="1800" dirty="0"/>
          </a:p>
        </p:txBody>
      </p:sp>
      <p:sp>
        <p:nvSpPr>
          <p:cNvPr id="32" name="Text 2"/>
          <p:cNvSpPr/>
          <p:nvPr/>
        </p:nvSpPr>
        <p:spPr>
          <a:xfrm>
            <a:off x="10563463" y="1085850"/>
            <a:ext cx="1152287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b="1" kern="0" spc="84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PAGE 09 / 10</a:t>
            </a:r>
            <a:endParaRPr lang="en-US" sz="1050" dirty="0"/>
          </a:p>
        </p:txBody>
      </p:sp>
      <p:sp>
        <p:nvSpPr>
          <p:cNvPr id="33" name="Text 3"/>
          <p:cNvSpPr/>
          <p:nvPr/>
        </p:nvSpPr>
        <p:spPr>
          <a:xfrm>
            <a:off x="2898725" y="2038350"/>
            <a:ext cx="1268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SAFETY NET</a:t>
            </a:r>
            <a:endParaRPr lang="en-US" sz="900" dirty="0"/>
          </a:p>
        </p:txBody>
      </p:sp>
      <p:sp>
        <p:nvSpPr>
          <p:cNvPr id="34" name="Text 4"/>
          <p:cNvSpPr/>
          <p:nvPr/>
        </p:nvSpPr>
        <p:spPr>
          <a:xfrm>
            <a:off x="704850" y="2571750"/>
            <a:ext cx="376422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Independent Aging</a:t>
            </a:r>
            <a:endParaRPr lang="en-US" sz="1800" dirty="0"/>
          </a:p>
        </p:txBody>
      </p:sp>
      <p:sp>
        <p:nvSpPr>
          <p:cNvPr id="35" name="Text 5"/>
          <p:cNvSpPr/>
          <p:nvPr/>
        </p:nvSpPr>
        <p:spPr>
          <a:xfrm>
            <a:off x="704850" y="2990850"/>
            <a:ext cx="3136850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Provides non-intrusive safety net for seniors living alone.</a:t>
            </a:r>
            <a:endParaRPr lang="en-US" sz="1200" dirty="0"/>
          </a:p>
        </p:txBody>
      </p:sp>
      <p:sp>
        <p:nvSpPr>
          <p:cNvPr id="36" name="Text 6"/>
          <p:cNvSpPr/>
          <p:nvPr/>
        </p:nvSpPr>
        <p:spPr>
          <a:xfrm>
            <a:off x="723900" y="3638550"/>
            <a:ext cx="39928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Continuous tracking of vitals</a:t>
            </a:r>
            <a:endParaRPr lang="en-US" sz="1050" dirty="0"/>
          </a:p>
        </p:txBody>
      </p:sp>
      <p:sp>
        <p:nvSpPr>
          <p:cNvPr id="37" name="Text 7"/>
          <p:cNvSpPr/>
          <p:nvPr/>
        </p:nvSpPr>
        <p:spPr>
          <a:xfrm>
            <a:off x="723900" y="3905250"/>
            <a:ext cx="39928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Immediate local audible alerts</a:t>
            </a:r>
            <a:endParaRPr lang="en-US" sz="1050" dirty="0"/>
          </a:p>
        </p:txBody>
      </p:sp>
      <p:sp>
        <p:nvSpPr>
          <p:cNvPr id="38" name="Text 8"/>
          <p:cNvSpPr/>
          <p:nvPr/>
        </p:nvSpPr>
        <p:spPr>
          <a:xfrm>
            <a:off x="723900" y="4171950"/>
            <a:ext cx="39928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Simultaneous mobile alerts for family</a:t>
            </a:r>
            <a:endParaRPr lang="en-US" sz="1050" dirty="0"/>
          </a:p>
        </p:txBody>
      </p:sp>
      <p:sp>
        <p:nvSpPr>
          <p:cNvPr id="39" name="Text 9"/>
          <p:cNvSpPr/>
          <p:nvPr/>
        </p:nvSpPr>
        <p:spPr>
          <a:xfrm>
            <a:off x="704850" y="5924550"/>
            <a:ext cx="37642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 Transforms worry into actionable info</a:t>
            </a:r>
            <a:endParaRPr lang="en-US" sz="900" dirty="0"/>
          </a:p>
        </p:txBody>
      </p:sp>
      <p:sp>
        <p:nvSpPr>
          <p:cNvPr id="40" name="Text 10"/>
          <p:cNvSpPr/>
          <p:nvPr/>
        </p:nvSpPr>
        <p:spPr>
          <a:xfrm>
            <a:off x="6648573" y="1939290"/>
            <a:ext cx="1457056" cy="2400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45" b="1" kern="0" spc="72" dirty="0">
                <a:solidFill>
                  <a:srgbClr val="99F6E4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CLINICAL USE</a:t>
            </a:r>
            <a:endParaRPr lang="en-US" sz="945" dirty="0"/>
          </a:p>
        </p:txBody>
      </p:sp>
      <p:sp>
        <p:nvSpPr>
          <p:cNvPr id="41" name="Text 11"/>
          <p:cNvSpPr/>
          <p:nvPr/>
        </p:nvSpPr>
        <p:spPr>
          <a:xfrm>
            <a:off x="4449079" y="2499360"/>
            <a:ext cx="3293692" cy="32004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520"/>
              </a:lnSpc>
              <a:buNone/>
            </a:pPr>
            <a:r>
              <a:rPr lang="en-US" sz="1890" b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Chronic Care</a:t>
            </a:r>
            <a:endParaRPr lang="en-US" sz="1890" dirty="0"/>
          </a:p>
        </p:txBody>
      </p:sp>
      <p:sp>
        <p:nvSpPr>
          <p:cNvPr id="42" name="Text 12"/>
          <p:cNvSpPr/>
          <p:nvPr/>
        </p:nvSpPr>
        <p:spPr>
          <a:xfrm>
            <a:off x="4449079" y="2939415"/>
            <a:ext cx="3293692" cy="52006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048"/>
              </a:lnSpc>
              <a:buNone/>
            </a:pPr>
            <a:r>
              <a:rPr lang="en-US" sz="1260" dirty="0">
                <a:solidFill>
                  <a:srgbClr val="CBD5E1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Vital tracking for patients with heart or respiratory conditions.</a:t>
            </a:r>
            <a:endParaRPr lang="en-US" sz="1260" dirty="0"/>
          </a:p>
        </p:txBody>
      </p:sp>
      <p:sp>
        <p:nvSpPr>
          <p:cNvPr id="43" name="Text 13"/>
          <p:cNvSpPr/>
          <p:nvPr/>
        </p:nvSpPr>
        <p:spPr>
          <a:xfrm>
            <a:off x="4478607" y="4419600"/>
            <a:ext cx="4181031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75"/>
              </a:lnSpc>
              <a:buSzPct val="100000"/>
              <a:buChar char="•"/>
            </a:pPr>
            <a:r>
              <a:rPr lang="en-US" sz="1103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Long-term trend analysis</a:t>
            </a:r>
            <a:endParaRPr lang="en-US" sz="1103" dirty="0"/>
          </a:p>
        </p:txBody>
      </p:sp>
      <p:sp>
        <p:nvSpPr>
          <p:cNvPr id="44" name="Text 14"/>
          <p:cNvSpPr/>
          <p:nvPr/>
        </p:nvSpPr>
        <p:spPr>
          <a:xfrm>
            <a:off x="4478607" y="4699635"/>
            <a:ext cx="4181031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75"/>
              </a:lnSpc>
              <a:buSzPct val="100000"/>
              <a:buChar char="•"/>
            </a:pPr>
            <a:r>
              <a:rPr lang="en-US" sz="1103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Early anomaly detection</a:t>
            </a:r>
            <a:endParaRPr lang="en-US" sz="1103" dirty="0"/>
          </a:p>
        </p:txBody>
      </p:sp>
      <p:sp>
        <p:nvSpPr>
          <p:cNvPr id="45" name="Text 15"/>
          <p:cNvSpPr/>
          <p:nvPr/>
        </p:nvSpPr>
        <p:spPr>
          <a:xfrm>
            <a:off x="4478607" y="4979670"/>
            <a:ext cx="4181031" cy="2000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75"/>
              </a:lnSpc>
              <a:buSzPct val="100000"/>
              <a:buChar char="•"/>
            </a:pPr>
            <a:r>
              <a:rPr lang="en-US" sz="1103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treatment adjustments</a:t>
            </a:r>
            <a:endParaRPr lang="en-US" sz="1103" dirty="0"/>
          </a:p>
        </p:txBody>
      </p:sp>
      <p:sp>
        <p:nvSpPr>
          <p:cNvPr id="46" name="Text 16"/>
          <p:cNvSpPr/>
          <p:nvPr/>
        </p:nvSpPr>
        <p:spPr>
          <a:xfrm>
            <a:off x="4449079" y="6019800"/>
            <a:ext cx="3952431" cy="24003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60"/>
              </a:lnSpc>
              <a:buNone/>
            </a:pPr>
            <a:r>
              <a:rPr lang="en-US" sz="945" i="1" dirty="0">
                <a:solidFill>
                  <a:srgbClr val="2DD4B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 Reduces hospital readmissions</a:t>
            </a:r>
            <a:endParaRPr lang="en-US" sz="945" dirty="0"/>
          </a:p>
        </p:txBody>
      </p:sp>
      <p:sp>
        <p:nvSpPr>
          <p:cNvPr id="47" name="Text 17"/>
          <p:cNvSpPr/>
          <p:nvPr/>
        </p:nvSpPr>
        <p:spPr>
          <a:xfrm>
            <a:off x="10525125" y="203835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b="1" kern="0" spc="72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PREVENTION</a:t>
            </a:r>
            <a:endParaRPr lang="en-US" sz="900" dirty="0"/>
          </a:p>
        </p:txBody>
      </p:sp>
      <p:sp>
        <p:nvSpPr>
          <p:cNvPr id="48" name="Text 18"/>
          <p:cNvSpPr/>
          <p:nvPr/>
        </p:nvSpPr>
        <p:spPr>
          <a:xfrm>
            <a:off x="8350151" y="2571750"/>
            <a:ext cx="3764399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E293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Active Lifestyles</a:t>
            </a:r>
            <a:endParaRPr lang="en-US" sz="1800" dirty="0"/>
          </a:p>
        </p:txBody>
      </p:sp>
      <p:sp>
        <p:nvSpPr>
          <p:cNvPr id="49" name="Text 19"/>
          <p:cNvSpPr/>
          <p:nvPr/>
        </p:nvSpPr>
        <p:spPr>
          <a:xfrm>
            <a:off x="8350151" y="2990850"/>
            <a:ext cx="3136999" cy="4953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47556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Monitors stress and fatigue levels for working professionals.</a:t>
            </a:r>
            <a:endParaRPr lang="en-US" sz="1200" dirty="0"/>
          </a:p>
        </p:txBody>
      </p:sp>
      <p:sp>
        <p:nvSpPr>
          <p:cNvPr id="50" name="Text 20"/>
          <p:cNvSpPr/>
          <p:nvPr/>
        </p:nvSpPr>
        <p:spPr>
          <a:xfrm>
            <a:off x="8350151" y="4400550"/>
            <a:ext cx="39929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Notifications of physiological shifts</a:t>
            </a:r>
            <a:endParaRPr lang="en-US" sz="1050" dirty="0"/>
          </a:p>
        </p:txBody>
      </p:sp>
      <p:sp>
        <p:nvSpPr>
          <p:cNvPr id="51" name="Text 21"/>
          <p:cNvSpPr/>
          <p:nvPr/>
        </p:nvSpPr>
        <p:spPr>
          <a:xfrm>
            <a:off x="8350151" y="4667250"/>
            <a:ext cx="39929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Prevents health deterioration</a:t>
            </a:r>
            <a:endParaRPr lang="en-US" sz="1050" dirty="0"/>
          </a:p>
        </p:txBody>
      </p:sp>
      <p:sp>
        <p:nvSpPr>
          <p:cNvPr id="52" name="Text 22"/>
          <p:cNvSpPr/>
          <p:nvPr/>
        </p:nvSpPr>
        <p:spPr>
          <a:xfrm>
            <a:off x="8350151" y="4933950"/>
            <a:ext cx="3992999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50" dirty="0">
                <a:solidFill>
                  <a:srgbClr val="64748B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Encourages timely rest/consultation</a:t>
            </a:r>
            <a:endParaRPr lang="en-US" sz="1050" dirty="0"/>
          </a:p>
        </p:txBody>
      </p:sp>
      <p:sp>
        <p:nvSpPr>
          <p:cNvPr id="53" name="Text 23"/>
          <p:cNvSpPr/>
          <p:nvPr/>
        </p:nvSpPr>
        <p:spPr>
          <a:xfrm>
            <a:off x="8350151" y="5924550"/>
            <a:ext cx="3764399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200"/>
              </a:lnSpc>
              <a:buNone/>
            </a:pPr>
            <a:r>
              <a:rPr lang="en-US" sz="900" i="1" dirty="0">
                <a:solidFill>
                  <a:srgbClr val="94A3B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* Enables predictive well-being</a:t>
            </a:r>
            <a:endParaRPr lang="en-US" sz="900" dirty="0"/>
          </a:p>
        </p:txBody>
      </p:sp>
      <p:pic>
        <p:nvPicPr>
          <p:cNvPr id="55" name="Image 54" descr="Une image contenant dessin humoristique, Dessin d’enfant, clipart, illustration&#10;&#10;Le contenu généré par l’IA peut être incorrect.">
            <a:extLst>
              <a:ext uri="{FF2B5EF4-FFF2-40B4-BE49-F238E27FC236}">
                <a16:creationId xmlns:a16="http://schemas.microsoft.com/office/drawing/2014/main" id="{CBF9D806-87E2-514B-DA25-374C594BA1C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04300" y="3286127"/>
            <a:ext cx="1028699" cy="1028699"/>
          </a:xfrm>
          <a:prstGeom prst="rect">
            <a:avLst/>
          </a:prstGeom>
        </p:spPr>
      </p:pic>
      <p:pic>
        <p:nvPicPr>
          <p:cNvPr id="57" name="Image 56" descr="Une image contenant symbole, cercle, clipart, Graphique&#10;&#10;Le contenu généré par l’IA peut être incorrect.">
            <a:extLst>
              <a:ext uri="{FF2B5EF4-FFF2-40B4-BE49-F238E27FC236}">
                <a16:creationId xmlns:a16="http://schemas.microsoft.com/office/drawing/2014/main" id="{50A0E415-5175-C7C0-4423-EE4C651BD3FE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512726" y="3430535"/>
            <a:ext cx="867145" cy="8671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887</Words>
  <Application>Microsoft Office PowerPoint</Application>
  <PresentationFormat>Grand écran</PresentationFormat>
  <Paragraphs>192</Paragraphs>
  <Slides>10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Inter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Omar Mejri</cp:lastModifiedBy>
  <cp:revision>6</cp:revision>
  <dcterms:created xsi:type="dcterms:W3CDTF">2026-01-31T07:45:18Z</dcterms:created>
  <dcterms:modified xsi:type="dcterms:W3CDTF">2026-02-01T09:53:50Z</dcterms:modified>
</cp:coreProperties>
</file>